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87"/>
  </p:notesMasterIdLst>
  <p:handoutMasterIdLst>
    <p:handoutMasterId r:id="rId88"/>
  </p:handoutMasterIdLst>
  <p:sldIdLst>
    <p:sldId id="256" r:id="rId3"/>
    <p:sldId id="257" r:id="rId4"/>
    <p:sldId id="347" r:id="rId5"/>
    <p:sldId id="349" r:id="rId6"/>
    <p:sldId id="260" r:id="rId7"/>
    <p:sldId id="258" r:id="rId8"/>
    <p:sldId id="35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8" r:id="rId23"/>
    <p:sldId id="277" r:id="rId24"/>
    <p:sldId id="285" r:id="rId25"/>
    <p:sldId id="290" r:id="rId26"/>
    <p:sldId id="291" r:id="rId27"/>
    <p:sldId id="284" r:id="rId28"/>
    <p:sldId id="280" r:id="rId29"/>
    <p:sldId id="281" r:id="rId30"/>
    <p:sldId id="298" r:id="rId31"/>
    <p:sldId id="282" r:id="rId32"/>
    <p:sldId id="283" r:id="rId33"/>
    <p:sldId id="286" r:id="rId34"/>
    <p:sldId id="287" r:id="rId35"/>
    <p:sldId id="288" r:id="rId36"/>
    <p:sldId id="289" r:id="rId37"/>
    <p:sldId id="292" r:id="rId38"/>
    <p:sldId id="293" r:id="rId39"/>
    <p:sldId id="296" r:id="rId40"/>
    <p:sldId id="297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44" r:id="rId49"/>
    <p:sldId id="327" r:id="rId50"/>
    <p:sldId id="307" r:id="rId51"/>
    <p:sldId id="308" r:id="rId52"/>
    <p:sldId id="309" r:id="rId53"/>
    <p:sldId id="310" r:id="rId54"/>
    <p:sldId id="311" r:id="rId55"/>
    <p:sldId id="313" r:id="rId56"/>
    <p:sldId id="314" r:id="rId57"/>
    <p:sldId id="315" r:id="rId58"/>
    <p:sldId id="316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6" r:id="rId67"/>
    <p:sldId id="328" r:id="rId68"/>
    <p:sldId id="330" r:id="rId69"/>
    <p:sldId id="331" r:id="rId70"/>
    <p:sldId id="332" r:id="rId71"/>
    <p:sldId id="333" r:id="rId72"/>
    <p:sldId id="334" r:id="rId73"/>
    <p:sldId id="335" r:id="rId74"/>
    <p:sldId id="337" r:id="rId75"/>
    <p:sldId id="336" r:id="rId76"/>
    <p:sldId id="338" r:id="rId77"/>
    <p:sldId id="329" r:id="rId78"/>
    <p:sldId id="339" r:id="rId79"/>
    <p:sldId id="340" r:id="rId80"/>
    <p:sldId id="341" r:id="rId81"/>
    <p:sldId id="342" r:id="rId82"/>
    <p:sldId id="343" r:id="rId83"/>
    <p:sldId id="345" r:id="rId84"/>
    <p:sldId id="346" r:id="rId85"/>
    <p:sldId id="348" r:id="rId86"/>
  </p:sldIdLst>
  <p:sldSz cx="12192000" cy="6858000"/>
  <p:notesSz cx="6858000" cy="9144000"/>
  <p:embeddedFontLst>
    <p:embeddedFont>
      <p:font typeface="Calibri" panose="020F0502020204030204" pitchFamily="34" charset="0"/>
      <p:regular r:id="rId89"/>
      <p:bold r:id="rId90"/>
      <p:italic r:id="rId91"/>
      <p:boldItalic r:id="rId92"/>
    </p:embeddedFont>
    <p:embeddedFont>
      <p:font typeface="Calibri Light" panose="020F0302020204030204" pitchFamily="34" charset="0"/>
      <p:regular r:id="rId93"/>
      <p:italic r:id="rId94"/>
    </p:embeddedFont>
    <p:embeddedFont>
      <p:font typeface="Futura PT Bold" panose="020B0902020204020203" pitchFamily="34" charset="0"/>
      <p:bold r:id="rId95"/>
      <p:boldItalic r:id="rId96"/>
    </p:embeddedFont>
    <p:embeddedFont>
      <p:font typeface="Futura PT Cond Extra Bold" panose="020B0A06020204020203" pitchFamily="34" charset="0"/>
      <p:bold r:id="rId97"/>
      <p:boldItalic r:id="rId98"/>
    </p:embeddedFont>
    <p:embeddedFont>
      <p:font typeface="Futura PT Cond Medium" panose="020B0606020204020203" pitchFamily="34" charset="0"/>
      <p:regular r:id="rId99"/>
      <p:italic r:id="rId100"/>
    </p:embeddedFont>
    <p:embeddedFont>
      <p:font typeface="Futura PT Heavy" panose="020B0802020204020303" pitchFamily="34" charset="0"/>
      <p:bold r:id="rId101"/>
      <p:boldItalic r:id="rId102"/>
    </p:embeddedFont>
    <p:embeddedFont>
      <p:font typeface="Futura PT Medium" panose="020B0602020204020303" pitchFamily="34" charset="0"/>
      <p:regular r:id="rId103"/>
      <p:italic r:id="rId104"/>
    </p:embeddedFont>
    <p:embeddedFont>
      <p:font typeface="Trebuchet MS" panose="020B0603020202020204" pitchFamily="34" charset="0"/>
      <p:regular r:id="rId105"/>
      <p:bold r:id="rId106"/>
      <p:italic r:id="rId107"/>
      <p:boldItalic r:id="rId108"/>
    </p:embeddedFont>
    <p:embeddedFont>
      <p:font typeface="Wingdings 3" panose="05040102010807070707" pitchFamily="18" charset="2"/>
      <p:regular r:id="rId10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E04"/>
    <a:srgbClr val="EAEFF5"/>
    <a:srgbClr val="56190C"/>
    <a:srgbClr val="CC0000"/>
    <a:srgbClr val="717171"/>
    <a:srgbClr val="ABABAB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31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1.fntdata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font" Target="fonts/font19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notesMaster" Target="notesMasters/notesMaster1.xml"/><Relationship Id="rId102" Type="http://schemas.openxmlformats.org/officeDocument/2006/relationships/font" Target="fonts/font14.fntdata"/><Relationship Id="rId110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12.fntdata"/><Relationship Id="rId105" Type="http://schemas.openxmlformats.org/officeDocument/2006/relationships/font" Target="fonts/font17.fntdata"/><Relationship Id="rId113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15.fntdata"/><Relationship Id="rId108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handoutMaster" Target="handoutMasters/handout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21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9.fntdata"/><Relationship Id="rId104" Type="http://schemas.openxmlformats.org/officeDocument/2006/relationships/font" Target="fonts/font16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4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A4431C-5056-4E40-B1EC-0C2DA4E07CE0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6D53B8A-0A7F-4C77-9FD7-654144F96FA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>
              <a:latin typeface="Futura PT Medium" panose="020B0602020204020303" pitchFamily="34" charset="0"/>
            </a:rPr>
            <a:t>Data generation</a:t>
          </a:r>
        </a:p>
      </dgm:t>
    </dgm:pt>
    <dgm:pt modelId="{85482625-73E6-41FB-982C-1797BA5DDD8A}" type="parTrans" cxnId="{967421C7-6511-4D11-8AAE-63D993C9D1BB}">
      <dgm:prSet/>
      <dgm:spPr/>
      <dgm:t>
        <a:bodyPr/>
        <a:lstStyle/>
        <a:p>
          <a:endParaRPr lang="en-US"/>
        </a:p>
      </dgm:t>
    </dgm:pt>
    <dgm:pt modelId="{9E23FCE6-D661-4899-AC4F-C32AA827D63D}" type="sibTrans" cxnId="{967421C7-6511-4D11-8AAE-63D993C9D1B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91EE87D-096E-40E9-8C50-EC1107EDBC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>
              <a:latin typeface="Futura PT Medium" panose="020B0602020204020303" pitchFamily="34" charset="0"/>
            </a:rPr>
            <a:t>Data persistence</a:t>
          </a:r>
        </a:p>
      </dgm:t>
    </dgm:pt>
    <dgm:pt modelId="{9B31D8C0-8679-430A-9874-631DB577E314}" type="parTrans" cxnId="{68763A2A-4139-4E14-BC87-C91C7764D658}">
      <dgm:prSet/>
      <dgm:spPr/>
      <dgm:t>
        <a:bodyPr/>
        <a:lstStyle/>
        <a:p>
          <a:endParaRPr lang="en-US"/>
        </a:p>
      </dgm:t>
    </dgm:pt>
    <dgm:pt modelId="{625FDC65-FB57-47C8-9B50-3CE55ED066EA}" type="sibTrans" cxnId="{68763A2A-4139-4E14-BC87-C91C7764D65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736A8FE-5A6E-4645-AA67-082AFD561FE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>
              <a:latin typeface="Futura PT Medium" panose="020B0602020204020303" pitchFamily="34" charset="0"/>
            </a:rPr>
            <a:t>Data access</a:t>
          </a:r>
        </a:p>
      </dgm:t>
    </dgm:pt>
    <dgm:pt modelId="{DBBF1FC7-2883-4550-8F54-408910EE5EED}" type="parTrans" cxnId="{E1295D18-DF83-4D2E-B86F-84CD63D9EF45}">
      <dgm:prSet/>
      <dgm:spPr/>
      <dgm:t>
        <a:bodyPr/>
        <a:lstStyle/>
        <a:p>
          <a:endParaRPr lang="en-US"/>
        </a:p>
      </dgm:t>
    </dgm:pt>
    <dgm:pt modelId="{ABF41D14-F5A9-432B-A56B-F7B17A75332C}" type="sibTrans" cxnId="{E1295D18-DF83-4D2E-B86F-84CD63D9EF45}">
      <dgm:prSet/>
      <dgm:spPr/>
      <dgm:t>
        <a:bodyPr/>
        <a:lstStyle/>
        <a:p>
          <a:endParaRPr lang="en-US"/>
        </a:p>
      </dgm:t>
    </dgm:pt>
    <dgm:pt modelId="{59BF5B5E-4ED1-417A-A164-68E5B3D444C0}" type="pres">
      <dgm:prSet presAssocID="{F6A4431C-5056-4E40-B1EC-0C2DA4E07CE0}" presName="root" presStyleCnt="0">
        <dgm:presLayoutVars>
          <dgm:dir/>
          <dgm:resizeHandles val="exact"/>
        </dgm:presLayoutVars>
      </dgm:prSet>
      <dgm:spPr/>
    </dgm:pt>
    <dgm:pt modelId="{83348590-7BE9-4EC2-A6CE-641B67C0DE81}" type="pres">
      <dgm:prSet presAssocID="{F6D53B8A-0A7F-4C77-9FD7-654144F96FA4}" presName="compNode" presStyleCnt="0"/>
      <dgm:spPr/>
    </dgm:pt>
    <dgm:pt modelId="{B5357E7E-7981-4280-A955-3735CB1B6EA8}" type="pres">
      <dgm:prSet presAssocID="{F6D53B8A-0A7F-4C77-9FD7-654144F96FA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9011B17A-BE7C-41BC-8ADE-0F9D0E62EE41}" type="pres">
      <dgm:prSet presAssocID="{F6D53B8A-0A7F-4C77-9FD7-654144F96FA4}" presName="spaceRect" presStyleCnt="0"/>
      <dgm:spPr/>
    </dgm:pt>
    <dgm:pt modelId="{5A95BA7B-5319-4311-9A0F-EB0E864D0773}" type="pres">
      <dgm:prSet presAssocID="{F6D53B8A-0A7F-4C77-9FD7-654144F96FA4}" presName="textRect" presStyleLbl="revTx" presStyleIdx="0" presStyleCnt="3">
        <dgm:presLayoutVars>
          <dgm:chMax val="1"/>
          <dgm:chPref val="1"/>
        </dgm:presLayoutVars>
      </dgm:prSet>
      <dgm:spPr/>
    </dgm:pt>
    <dgm:pt modelId="{6751FBC7-26F2-4E20-8481-5159C3C9F4E8}" type="pres">
      <dgm:prSet presAssocID="{9E23FCE6-D661-4899-AC4F-C32AA827D63D}" presName="sibTrans" presStyleCnt="0"/>
      <dgm:spPr/>
    </dgm:pt>
    <dgm:pt modelId="{BC4FA48C-EC34-4D4D-AFDC-DCFB67FDC57A}" type="pres">
      <dgm:prSet presAssocID="{A91EE87D-096E-40E9-8C50-EC1107EDBC8B}" presName="compNode" presStyleCnt="0"/>
      <dgm:spPr/>
    </dgm:pt>
    <dgm:pt modelId="{C79E81F1-C817-4C8A-A9B2-6B7633B94BA5}" type="pres">
      <dgm:prSet presAssocID="{A91EE87D-096E-40E9-8C50-EC1107EDBC8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yramid with levels"/>
        </a:ext>
      </dgm:extLst>
    </dgm:pt>
    <dgm:pt modelId="{E53D1C3F-9C9E-4DE1-9E48-06AB3E329B8B}" type="pres">
      <dgm:prSet presAssocID="{A91EE87D-096E-40E9-8C50-EC1107EDBC8B}" presName="spaceRect" presStyleCnt="0"/>
      <dgm:spPr/>
    </dgm:pt>
    <dgm:pt modelId="{C071BDDB-30B5-46CC-A01A-AEAE2C3D10EB}" type="pres">
      <dgm:prSet presAssocID="{A91EE87D-096E-40E9-8C50-EC1107EDBC8B}" presName="textRect" presStyleLbl="revTx" presStyleIdx="1" presStyleCnt="3">
        <dgm:presLayoutVars>
          <dgm:chMax val="1"/>
          <dgm:chPref val="1"/>
        </dgm:presLayoutVars>
      </dgm:prSet>
      <dgm:spPr/>
    </dgm:pt>
    <dgm:pt modelId="{ABEE0115-79D8-46CB-AB20-3D4D69B02C0E}" type="pres">
      <dgm:prSet presAssocID="{625FDC65-FB57-47C8-9B50-3CE55ED066EA}" presName="sibTrans" presStyleCnt="0"/>
      <dgm:spPr/>
    </dgm:pt>
    <dgm:pt modelId="{975CE899-349E-4D44-9D72-18852DA5FF2A}" type="pres">
      <dgm:prSet presAssocID="{C736A8FE-5A6E-4645-AA67-082AFD561FEE}" presName="compNode" presStyleCnt="0"/>
      <dgm:spPr/>
    </dgm:pt>
    <dgm:pt modelId="{DC58F165-ECF2-4ACA-9F3A-A4C1512629E7}" type="pres">
      <dgm:prSet presAssocID="{C736A8FE-5A6E-4645-AA67-082AFD561FE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sion chart"/>
        </a:ext>
      </dgm:extLst>
    </dgm:pt>
    <dgm:pt modelId="{514C30C4-0248-4364-8DCF-D4DF4C65CBA3}" type="pres">
      <dgm:prSet presAssocID="{C736A8FE-5A6E-4645-AA67-082AFD561FEE}" presName="spaceRect" presStyleCnt="0"/>
      <dgm:spPr/>
    </dgm:pt>
    <dgm:pt modelId="{0D6168BF-70EB-4EB4-B1A7-2A56C344803D}" type="pres">
      <dgm:prSet presAssocID="{C736A8FE-5A6E-4645-AA67-082AFD561FE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66D2E0C-7B2B-4F5D-A78C-F21BEF97211D}" type="presOf" srcId="{C736A8FE-5A6E-4645-AA67-082AFD561FEE}" destId="{0D6168BF-70EB-4EB4-B1A7-2A56C344803D}" srcOrd="0" destOrd="0" presId="urn:microsoft.com/office/officeart/2018/2/layout/IconLabelList"/>
    <dgm:cxn modelId="{E1295D18-DF83-4D2E-B86F-84CD63D9EF45}" srcId="{F6A4431C-5056-4E40-B1EC-0C2DA4E07CE0}" destId="{C736A8FE-5A6E-4645-AA67-082AFD561FEE}" srcOrd="2" destOrd="0" parTransId="{DBBF1FC7-2883-4550-8F54-408910EE5EED}" sibTransId="{ABF41D14-F5A9-432B-A56B-F7B17A75332C}"/>
    <dgm:cxn modelId="{68763A2A-4139-4E14-BC87-C91C7764D658}" srcId="{F6A4431C-5056-4E40-B1EC-0C2DA4E07CE0}" destId="{A91EE87D-096E-40E9-8C50-EC1107EDBC8B}" srcOrd="1" destOrd="0" parTransId="{9B31D8C0-8679-430A-9874-631DB577E314}" sibTransId="{625FDC65-FB57-47C8-9B50-3CE55ED066EA}"/>
    <dgm:cxn modelId="{F3D5B15F-1190-4B7A-8664-97B9CBDED4E1}" type="presOf" srcId="{F6A4431C-5056-4E40-B1EC-0C2DA4E07CE0}" destId="{59BF5B5E-4ED1-417A-A164-68E5B3D444C0}" srcOrd="0" destOrd="0" presId="urn:microsoft.com/office/officeart/2018/2/layout/IconLabelList"/>
    <dgm:cxn modelId="{09C79DA2-B6B9-4B59-85AF-8A6AA76789A3}" type="presOf" srcId="{F6D53B8A-0A7F-4C77-9FD7-654144F96FA4}" destId="{5A95BA7B-5319-4311-9A0F-EB0E864D0773}" srcOrd="0" destOrd="0" presId="urn:microsoft.com/office/officeart/2018/2/layout/IconLabelList"/>
    <dgm:cxn modelId="{967421C7-6511-4D11-8AAE-63D993C9D1BB}" srcId="{F6A4431C-5056-4E40-B1EC-0C2DA4E07CE0}" destId="{F6D53B8A-0A7F-4C77-9FD7-654144F96FA4}" srcOrd="0" destOrd="0" parTransId="{85482625-73E6-41FB-982C-1797BA5DDD8A}" sibTransId="{9E23FCE6-D661-4899-AC4F-C32AA827D63D}"/>
    <dgm:cxn modelId="{8D78BFDC-E8B0-4FC5-A798-8C0E0DD8A537}" type="presOf" srcId="{A91EE87D-096E-40E9-8C50-EC1107EDBC8B}" destId="{C071BDDB-30B5-46CC-A01A-AEAE2C3D10EB}" srcOrd="0" destOrd="0" presId="urn:microsoft.com/office/officeart/2018/2/layout/IconLabelList"/>
    <dgm:cxn modelId="{2858ABF9-87FC-4647-9A64-31777D229DBB}" type="presParOf" srcId="{59BF5B5E-4ED1-417A-A164-68E5B3D444C0}" destId="{83348590-7BE9-4EC2-A6CE-641B67C0DE81}" srcOrd="0" destOrd="0" presId="urn:microsoft.com/office/officeart/2018/2/layout/IconLabelList"/>
    <dgm:cxn modelId="{B9B2155E-85CF-4DD5-B63B-EF64A5B13F3B}" type="presParOf" srcId="{83348590-7BE9-4EC2-A6CE-641B67C0DE81}" destId="{B5357E7E-7981-4280-A955-3735CB1B6EA8}" srcOrd="0" destOrd="0" presId="urn:microsoft.com/office/officeart/2018/2/layout/IconLabelList"/>
    <dgm:cxn modelId="{8E1F03AE-C9CF-48A6-8133-198EBBE48A6A}" type="presParOf" srcId="{83348590-7BE9-4EC2-A6CE-641B67C0DE81}" destId="{9011B17A-BE7C-41BC-8ADE-0F9D0E62EE41}" srcOrd="1" destOrd="0" presId="urn:microsoft.com/office/officeart/2018/2/layout/IconLabelList"/>
    <dgm:cxn modelId="{435374EB-3C55-4524-8766-BBD2158E276B}" type="presParOf" srcId="{83348590-7BE9-4EC2-A6CE-641B67C0DE81}" destId="{5A95BA7B-5319-4311-9A0F-EB0E864D0773}" srcOrd="2" destOrd="0" presId="urn:microsoft.com/office/officeart/2018/2/layout/IconLabelList"/>
    <dgm:cxn modelId="{62EEB272-7A1C-41DB-A4DE-0130F92BCD15}" type="presParOf" srcId="{59BF5B5E-4ED1-417A-A164-68E5B3D444C0}" destId="{6751FBC7-26F2-4E20-8481-5159C3C9F4E8}" srcOrd="1" destOrd="0" presId="urn:microsoft.com/office/officeart/2018/2/layout/IconLabelList"/>
    <dgm:cxn modelId="{1BF11C58-8E52-4E98-B271-DB70E34A0E29}" type="presParOf" srcId="{59BF5B5E-4ED1-417A-A164-68E5B3D444C0}" destId="{BC4FA48C-EC34-4D4D-AFDC-DCFB67FDC57A}" srcOrd="2" destOrd="0" presId="urn:microsoft.com/office/officeart/2018/2/layout/IconLabelList"/>
    <dgm:cxn modelId="{2F1BD92A-A095-4DAC-B041-C491A39F61F1}" type="presParOf" srcId="{BC4FA48C-EC34-4D4D-AFDC-DCFB67FDC57A}" destId="{C79E81F1-C817-4C8A-A9B2-6B7633B94BA5}" srcOrd="0" destOrd="0" presId="urn:microsoft.com/office/officeart/2018/2/layout/IconLabelList"/>
    <dgm:cxn modelId="{4370067E-22D9-4885-94A1-94BD93208594}" type="presParOf" srcId="{BC4FA48C-EC34-4D4D-AFDC-DCFB67FDC57A}" destId="{E53D1C3F-9C9E-4DE1-9E48-06AB3E329B8B}" srcOrd="1" destOrd="0" presId="urn:microsoft.com/office/officeart/2018/2/layout/IconLabelList"/>
    <dgm:cxn modelId="{70F31567-7AE9-4C1A-B267-DEB5D34D1652}" type="presParOf" srcId="{BC4FA48C-EC34-4D4D-AFDC-DCFB67FDC57A}" destId="{C071BDDB-30B5-46CC-A01A-AEAE2C3D10EB}" srcOrd="2" destOrd="0" presId="urn:microsoft.com/office/officeart/2018/2/layout/IconLabelList"/>
    <dgm:cxn modelId="{368CE02A-78B9-4559-A7F5-D7BD115160DE}" type="presParOf" srcId="{59BF5B5E-4ED1-417A-A164-68E5B3D444C0}" destId="{ABEE0115-79D8-46CB-AB20-3D4D69B02C0E}" srcOrd="3" destOrd="0" presId="urn:microsoft.com/office/officeart/2018/2/layout/IconLabelList"/>
    <dgm:cxn modelId="{8BA6E830-2E5E-487D-8E78-FB15B3A7AAA0}" type="presParOf" srcId="{59BF5B5E-4ED1-417A-A164-68E5B3D444C0}" destId="{975CE899-349E-4D44-9D72-18852DA5FF2A}" srcOrd="4" destOrd="0" presId="urn:microsoft.com/office/officeart/2018/2/layout/IconLabelList"/>
    <dgm:cxn modelId="{9124B9B0-A169-4BA6-9422-0AC15F6FE8B0}" type="presParOf" srcId="{975CE899-349E-4D44-9D72-18852DA5FF2A}" destId="{DC58F165-ECF2-4ACA-9F3A-A4C1512629E7}" srcOrd="0" destOrd="0" presId="urn:microsoft.com/office/officeart/2018/2/layout/IconLabelList"/>
    <dgm:cxn modelId="{5A7D1560-F6FF-4D1A-9E86-800701BCA902}" type="presParOf" srcId="{975CE899-349E-4D44-9D72-18852DA5FF2A}" destId="{514C30C4-0248-4364-8DCF-D4DF4C65CBA3}" srcOrd="1" destOrd="0" presId="urn:microsoft.com/office/officeart/2018/2/layout/IconLabelList"/>
    <dgm:cxn modelId="{736EC3EA-55AD-4DE7-A056-FED8FB22B67B}" type="presParOf" srcId="{975CE899-349E-4D44-9D72-18852DA5FF2A}" destId="{0D6168BF-70EB-4EB4-B1A7-2A56C344803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57E7E-7981-4280-A955-3735CB1B6EA8}">
      <dsp:nvSpPr>
        <dsp:cNvPr id="0" name=""/>
        <dsp:cNvSpPr/>
      </dsp:nvSpPr>
      <dsp:spPr>
        <a:xfrm>
          <a:off x="974722" y="471790"/>
          <a:ext cx="1259086" cy="12590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5BA7B-5319-4311-9A0F-EB0E864D0773}">
      <dsp:nvSpPr>
        <dsp:cNvPr id="0" name=""/>
        <dsp:cNvSpPr/>
      </dsp:nvSpPr>
      <dsp:spPr>
        <a:xfrm>
          <a:off x="205281" y="2080185"/>
          <a:ext cx="279797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Futura PT Medium" panose="020B0602020204020303" pitchFamily="34" charset="0"/>
            </a:rPr>
            <a:t>Data generation</a:t>
          </a:r>
        </a:p>
      </dsp:txBody>
      <dsp:txXfrm>
        <a:off x="205281" y="2080185"/>
        <a:ext cx="2797970" cy="720000"/>
      </dsp:txXfrm>
    </dsp:sp>
    <dsp:sp modelId="{C79E81F1-C817-4C8A-A9B2-6B7633B94BA5}">
      <dsp:nvSpPr>
        <dsp:cNvPr id="0" name=""/>
        <dsp:cNvSpPr/>
      </dsp:nvSpPr>
      <dsp:spPr>
        <a:xfrm>
          <a:off x="4262338" y="471790"/>
          <a:ext cx="1259086" cy="12590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1BDDB-30B5-46CC-A01A-AEAE2C3D10EB}">
      <dsp:nvSpPr>
        <dsp:cNvPr id="0" name=""/>
        <dsp:cNvSpPr/>
      </dsp:nvSpPr>
      <dsp:spPr>
        <a:xfrm>
          <a:off x="3492896" y="2080185"/>
          <a:ext cx="279797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Futura PT Medium" panose="020B0602020204020303" pitchFamily="34" charset="0"/>
            </a:rPr>
            <a:t>Data persistence</a:t>
          </a:r>
        </a:p>
      </dsp:txBody>
      <dsp:txXfrm>
        <a:off x="3492896" y="2080185"/>
        <a:ext cx="2797970" cy="720000"/>
      </dsp:txXfrm>
    </dsp:sp>
    <dsp:sp modelId="{DC58F165-ECF2-4ACA-9F3A-A4C1512629E7}">
      <dsp:nvSpPr>
        <dsp:cNvPr id="0" name=""/>
        <dsp:cNvSpPr/>
      </dsp:nvSpPr>
      <dsp:spPr>
        <a:xfrm>
          <a:off x="7549953" y="471790"/>
          <a:ext cx="1259086" cy="12590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168BF-70EB-4EB4-B1A7-2A56C344803D}">
      <dsp:nvSpPr>
        <dsp:cNvPr id="0" name=""/>
        <dsp:cNvSpPr/>
      </dsp:nvSpPr>
      <dsp:spPr>
        <a:xfrm>
          <a:off x="6780511" y="2080185"/>
          <a:ext cx="279797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Futura PT Medium" panose="020B0602020204020303" pitchFamily="34" charset="0"/>
            </a:rPr>
            <a:t>Data access</a:t>
          </a:r>
        </a:p>
      </dsp:txBody>
      <dsp:txXfrm>
        <a:off x="6780511" y="2080185"/>
        <a:ext cx="279797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BA6A7C-575B-4F8F-9CF5-A9AAC952FF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BBEBE-AC75-4D32-AA1B-A888C5CF8C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E5482-8532-412A-A3B9-F2738E39580B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CDF28-28EA-4C3B-A737-F0ED93FAA5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4403A-67B4-4DF3-A8C6-1EA96EBF15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294A8-ACEE-4FA7-8EEF-ED7930A7E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99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BB520-9219-466A-AEED-0F91AB50FBDF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52F0D-723D-49E4-8732-960D74943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5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52F0D-723D-49E4-8732-960D749435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52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Saved level designers from having to manually place cover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52F0D-723D-49E4-8732-960D749435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37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Custom, highly detailed battle tiles.</a:t>
            </a:r>
          </a:p>
          <a:p>
            <a:r>
              <a:rPr lang="en-US" dirty="0"/>
              <a:t>Using the cover system extensively w/ HORU’s 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pre-production, KS and Unreal Dev Grant later this year.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Delivered first commit to repo exactly 2 years ago.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52F0D-723D-49E4-8732-960D749435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95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52F0D-723D-49E4-8732-960D749435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09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52F0D-723D-49E4-8732-960D7494353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6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52F0D-723D-49E4-8732-960D7494353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53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52F0D-723D-49E4-8732-960D749435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762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52F0D-723D-49E4-8732-960D749435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948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ygkjuygfjds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52F0D-723D-49E4-8732-960D7494353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81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1C33D-2206-4F3A-8C40-653C156D0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81054-78D9-49A1-83D8-913675BB0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B8BFE-4BBF-4819-A893-E552BD758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08341-EF43-4480-AFE8-16940A4C1268}" type="datetime1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0B23E-7253-4D9D-99AF-5CAF629D6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A219D-FF32-4E13-9DB5-473CF675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B7E9E-A673-4F9C-832D-8390979A8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4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F6FE3-CC5B-42B6-BF71-55D5A0E54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497BD-9046-46F3-AB9D-B59566863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29F30-81B9-4C12-A2E7-455AC4D90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625A-2112-44FF-B7D0-BB50AC1CDF93}" type="datetime1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65145-3CD6-4149-AB94-5B041AA9D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6372F-6689-4766-AAAE-57D19CB6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B7E9E-A673-4F9C-832D-8390979A8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7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819B01-066A-42D9-A0DC-C0FF6B847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F718B3-C027-4AB6-B095-94042FB08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ED4CD-46F7-4DEB-A2A1-1DF2D48DD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1F352-FE89-480E-9B55-824918223FDB}" type="datetime1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C2B87-A133-48B5-8216-16252A905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3EACA-8CB5-41A3-B586-07026204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B7E9E-A673-4F9C-832D-8390979A8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4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58A8-E537-45A5-9505-0B7627479F09}" type="datetime1">
              <a:rPr lang="en-US" smtClean="0"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493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913F3-6222-43AF-9BD7-FB67596AA48C}" type="datetime1">
              <a:rPr lang="en-US" smtClean="0"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1519-C839-4EBB-BD08-992ED02D8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54C74-ED0B-459A-A07D-15E4FC571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4B42C-1FB8-4A88-8702-273BBA814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492875"/>
            <a:ext cx="2743200" cy="365125"/>
          </a:xfrm>
        </p:spPr>
        <p:txBody>
          <a:bodyPr/>
          <a:lstStyle>
            <a:lvl1pPr>
              <a:defRPr>
                <a:latin typeface="Futura PT Medium" panose="020B0602020204020303" pitchFamily="34" charset="0"/>
              </a:defRPr>
            </a:lvl1pPr>
          </a:lstStyle>
          <a:p>
            <a:fld id="{3E1361FD-6294-4CB0-907A-8BE832EA85BB}" type="datetime1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9100B-E4E1-43A1-9252-F2967FEDB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4078" y="0"/>
            <a:ext cx="4114800" cy="365125"/>
          </a:xfrm>
        </p:spPr>
        <p:txBody>
          <a:bodyPr/>
          <a:lstStyle>
            <a:lvl1pPr algn="l">
              <a:defRPr sz="800">
                <a:solidFill>
                  <a:srgbClr val="717171"/>
                </a:solidFill>
                <a:latin typeface="Futura PT Medium" panose="020B0602020204020303" pitchFamily="34" charset="0"/>
              </a:defRPr>
            </a:lvl1pPr>
          </a:lstStyle>
          <a:p>
            <a:r>
              <a:rPr lang="en-US"/>
              <a:t>ECGC 2019 - David Nadaski | Glass Beaver Studios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2B05B-20BA-4FC7-8A9C-D8780AD3C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>
                <a:latin typeface="Futura PT Medium" panose="020B0602020204020303" pitchFamily="34" charset="0"/>
              </a:defRPr>
            </a:lvl1pPr>
          </a:lstStyle>
          <a:p>
            <a:fld id="{BE3B7E9E-A673-4F9C-832D-8390979A82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6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7F4B9-B810-4AED-866B-AC566157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F6434-39D6-4415-96E4-686A30087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22757-D0D3-4752-B6C8-5B3F60C56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6EC0B-5B93-4B04-8465-D877892DDDEB}" type="datetime1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A0640-6A93-4D51-8A0E-DF681E80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87F99-908C-4665-A6C1-F7034785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B7E9E-A673-4F9C-832D-8390979A8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DE602-073E-44FC-B01A-B3F377B3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87195-1EEB-4236-8D0D-1F3DB293D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9134C-5197-40BD-BA81-DABE76617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D2241-FB2C-45EC-A79C-CD8DD0372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C0DA0-B733-4AD7-B129-AE2D2C940F6F}" type="datetime1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06B9A-AE4D-470B-B57E-CB6E0ED08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6AAD2-C650-413C-AA06-A54A9A91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B7E9E-A673-4F9C-832D-8390979A8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30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4AD3-E8E0-46D4-9D83-C2882C68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A0CC-7FC5-4860-A65B-6C8B274F7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4030-126C-450B-8730-23C562029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768543-143A-46F2-B0F8-DEB6BB317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F59FAF-0D5B-4104-B1AA-AEBACE5C1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86D0D-4B9F-4967-BE65-BA0F193F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B30C-168E-4E69-B81D-A73E4BBC26B0}" type="datetime1">
              <a:rPr lang="en-US" smtClean="0"/>
              <a:t>4/19/2019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AFA1B9-064B-47E8-A523-C93C1E2C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B1FB37-875F-4371-B028-7AD7A5596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B7E9E-A673-4F9C-832D-8390979A8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C0FB4-E154-4634-814B-FF55B6B44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6E7B2-F0B5-429B-90AC-62B69746D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32AE-1B48-424C-B84F-A210279B97E7}" type="datetime1">
              <a:rPr lang="en-US" smtClean="0"/>
              <a:t>4/19/2019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54621C-7BC0-4B3B-B079-3DEF421B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72173-8B2F-4D6A-9D28-C5B86749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B7E9E-A673-4F9C-832D-8390979A8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E06A5F-E9EE-4140-98E0-09B6C3A5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6ECC-8E48-4D26-8833-23D0BDF15033}" type="datetime1">
              <a:rPr lang="en-US" smtClean="0"/>
              <a:t>4/19/2019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BF678-7EF1-490A-90D7-08685E6F6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B01EC-3F2A-4A46-B714-585D5A5C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B7E9E-A673-4F9C-832D-8390979A8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0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FE43-3866-441F-B0FD-7382C21FF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DA007-16D6-4F73-BA18-75874922F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D9EFA-62D3-4D9D-9E0E-19940C678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06B75-9BC2-4EAB-A620-1468CF5B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4ABF-71A8-4921-8445-7C5D4A3C9139}" type="datetime1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782D2-2473-4E97-92D9-11997C595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037D1-9415-4584-B1FE-9EFC2F3A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B7E9E-A673-4F9C-832D-8390979A8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4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AA551-7B55-4EE4-B61F-E9736A57F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4101D-F6E9-42F3-B3A3-20D2C50A3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3B5BA-A8EC-48E0-835C-7A1100C79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FEBAC-DCA6-40F5-BD76-CA855771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A85E-5A0B-4210-A0D1-48E2035BC9A2}" type="datetime1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2D5DE-191C-4612-84F1-3A258D1A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F3976-0C74-4E86-BA8B-90AA79BD6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B7E9E-A673-4F9C-832D-8390979A8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4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D15835-5B27-4D5A-A04D-D3DF657E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FA0BD-FDB9-4FFD-A909-EA7E8D1CA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B3B0D-E27A-42BF-A928-71CE3A45A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EF279-4BF7-46F2-90E5-2990D9559259}" type="datetime1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1437F-AFF4-4AC7-A23B-043836E3D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ECGC 2019 - David Nadaski | Glass Beaver Studios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29895-329B-4165-AC2D-41B55BA92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B7E9E-A673-4F9C-832D-8390979A8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8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29F61-B522-4599-994D-94CC007A444D}" type="datetime1">
              <a:rPr lang="en-US" smtClean="0"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ECGC 2019 - David Nadaski | Glass Beaver Studios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horugame.com/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github.com/GlassBeaver/CoverSystem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bject, automaton&#10;&#10;Description automatically generated">
            <a:extLst>
              <a:ext uri="{FF2B5EF4-FFF2-40B4-BE49-F238E27FC236}">
                <a16:creationId xmlns:a16="http://schemas.microsoft.com/office/drawing/2014/main" id="{B6711BD4-D14C-49C6-9D23-CD9FE5724D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6" r="-5857"/>
          <a:stretch/>
        </p:blipFill>
        <p:spPr>
          <a:xfrm>
            <a:off x="-174811" y="0"/>
            <a:ext cx="13085498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6A9987-2C0F-492C-A663-52A2628A5027}"/>
              </a:ext>
            </a:extLst>
          </p:cNvPr>
          <p:cNvSpPr/>
          <p:nvPr/>
        </p:nvSpPr>
        <p:spPr>
          <a:xfrm>
            <a:off x="418832" y="3245965"/>
            <a:ext cx="4474402" cy="1893795"/>
          </a:xfrm>
          <a:prstGeom prst="roundRect">
            <a:avLst>
              <a:gd name="adj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9061F-19F7-4FFE-B7E0-F06C0C0D1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833" y="3182280"/>
            <a:ext cx="4474401" cy="1264588"/>
          </a:xfrm>
        </p:spPr>
        <p:txBody>
          <a:bodyPr anchor="ctr">
            <a:normAutofit/>
          </a:bodyPr>
          <a:lstStyle/>
          <a:p>
            <a:r>
              <a:rPr lang="en-US" sz="5400" spc="100" dirty="0">
                <a:latin typeface="Futura PT Cond Extra Bold" panose="020B0A06020204020203" pitchFamily="34" charset="0"/>
              </a:rPr>
              <a:t>TAKE COVER!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F53DB5-36F2-4F31-AECB-4FB07BBEE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831" y="4032341"/>
            <a:ext cx="4474403" cy="1264587"/>
          </a:xfrm>
        </p:spPr>
        <p:txBody>
          <a:bodyPr anchor="ctr">
            <a:normAutofit/>
          </a:bodyPr>
          <a:lstStyle/>
          <a:p>
            <a:r>
              <a:rPr lang="en-US" sz="1800" cap="small" dirty="0">
                <a:latin typeface="Futura PT Medium" panose="020B0602020204020303" pitchFamily="34" charset="0"/>
              </a:rPr>
              <a:t>real-time dynamic cover system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303526-670E-4344-A638-43F6A28B13BD}"/>
              </a:ext>
            </a:extLst>
          </p:cNvPr>
          <p:cNvCxnSpPr>
            <a:cxnSpLocks/>
          </p:cNvCxnSpPr>
          <p:nvPr/>
        </p:nvCxnSpPr>
        <p:spPr>
          <a:xfrm>
            <a:off x="735140" y="4311523"/>
            <a:ext cx="38010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8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OBJECT-BASED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50" y="3182112"/>
            <a:ext cx="4222052" cy="2915599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Multistory </a:t>
            </a:r>
            <a:r>
              <a:rPr lang="en-US" sz="2000" dirty="0" err="1">
                <a:latin typeface="Futura PT Medium" panose="020B0602020204020303" pitchFamily="34" charset="0"/>
              </a:rPr>
              <a:t>navmeshes</a:t>
            </a:r>
            <a:endParaRPr lang="en-US" sz="2000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Rotated objects on slanted 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99766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Challenges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F026C9-2681-42C5-A10A-66C38D63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574" y="3022563"/>
            <a:ext cx="3230815" cy="262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86684A-821A-422D-8FD3-906353959259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0539B-3368-4830-930E-601F9E4E8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222393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OBJECT-BASED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50" y="3181842"/>
            <a:ext cx="4222052" cy="3545528"/>
          </a:xfrm>
        </p:spPr>
        <p:txBody>
          <a:bodyPr>
            <a:normAutofit/>
          </a:bodyPr>
          <a:lstStyle/>
          <a:p>
            <a:pPr marL="457200" lvl="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3 for-loops, one per axis (X, Y, Z) inside the object’s AABB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000489-6267-4731-8A80-24FE5B944B10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1376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F026C9-2681-42C5-A10A-66C38D63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2031" y="2687968"/>
            <a:ext cx="2497902" cy="329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DB6FB-F1AF-46B8-A5D9-5EF3EEC21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247671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OBJECT-BASED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50" y="3182112"/>
            <a:ext cx="4222052" cy="291559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3 for-loops, one per axis (X, Y, Z) inside the object’s AABB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Find ground plane(s) with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raycasts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F026C9-2681-42C5-A10A-66C38D63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2650" y="2575408"/>
            <a:ext cx="2761817" cy="32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7E0CDE-5422-45E2-933A-973FEB7166ED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5C575CB-D172-45F0-976D-C2B88AFC55A4}"/>
              </a:ext>
            </a:extLst>
          </p:cNvPr>
          <p:cNvSpPr/>
          <p:nvPr/>
        </p:nvSpPr>
        <p:spPr>
          <a:xfrm>
            <a:off x="6129372" y="5967573"/>
            <a:ext cx="6062628" cy="610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Blue rays: closer to a ground plane than the ray below.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Red rays: farther from a ground plane than the ray below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8797B-C055-4841-A876-F83F02370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114681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OBJECT-BASED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50" y="3182112"/>
            <a:ext cx="4222052" cy="291559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3 for-loops, one per axis (X, Y, Z) inside the object’s AABB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Find ground plane(s) with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raycasts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Check minimum clearance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F026C9-2681-42C5-A10A-66C38D63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2650" y="2531803"/>
            <a:ext cx="2996664" cy="33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ECE845-E7C6-4CF0-80C3-E08E91AA44BA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D1EB7C5-4D74-41B6-94A7-26D2444A8669}"/>
              </a:ext>
            </a:extLst>
          </p:cNvPr>
          <p:cNvSpPr/>
          <p:nvPr/>
        </p:nvSpPr>
        <p:spPr>
          <a:xfrm>
            <a:off x="6126480" y="5979822"/>
            <a:ext cx="6096000" cy="6102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Red points: not enough space for our smallest unit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Green points: enough space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C51A3-E6DE-451D-83CE-497797CA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356830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OBJECT-BASED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50" y="3182112"/>
            <a:ext cx="4222052" cy="291559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3 for-loops, one per axis (X, Y, Z) inside the object’s AABB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Find ground plane(s) with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raycasts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Check minimum clearance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F026C9-2681-42C5-A10A-66C38D63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8775" y="2395347"/>
            <a:ext cx="3042015" cy="311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C01AC4-712A-4A3A-92C4-2864CFDD8947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73C3885-8403-46F5-B209-24F58E0DFBBD}"/>
              </a:ext>
            </a:extLst>
          </p:cNvPr>
          <p:cNvSpPr/>
          <p:nvPr/>
        </p:nvSpPr>
        <p:spPr>
          <a:xfrm>
            <a:off x="6126480" y="5639897"/>
            <a:ext cx="6096000" cy="93243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Red points: not enough space for our smallest unit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Green points: enough space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Yellow lines: desired minimum clearance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FCF71-5C12-43E8-BF16-F7A3948E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209480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OBJECT-BASED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50" y="3182112"/>
            <a:ext cx="4222052" cy="291559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3 for-loops, one per axis (X, Y, Z) inside the object’s AABB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Find ground plane(s) with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raycasts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Check minimum clearance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Check minimum cover height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F026C9-2681-42C5-A10A-66C38D63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2650" y="2693357"/>
            <a:ext cx="4413078" cy="299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851FE6-8372-4943-B4EB-DC4F0FD1A475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F0583A1-6852-4E11-A5CA-7F6762409664}"/>
              </a:ext>
            </a:extLst>
          </p:cNvPr>
          <p:cNvSpPr/>
          <p:nvPr/>
        </p:nvSpPr>
        <p:spPr>
          <a:xfrm>
            <a:off x="6126480" y="5893055"/>
            <a:ext cx="6096000" cy="6102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Red lines: cover is too short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Blue lines: cover is high enough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C5701-B19D-4514-ADFA-4F2297E2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507359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OBJECT-BASED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50" y="3182112"/>
            <a:ext cx="4222052" cy="3565753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3 for-loops, one per axis (X, Y, Z) inside the object’s AABB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Find ground plane(s) with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raycasts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Check minimum clearance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Check minimum cover height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Filter out blocked points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F026C9-2681-42C5-A10A-66C38D63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2650" y="3009220"/>
            <a:ext cx="4469202" cy="278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851FE6-8372-4943-B4EB-DC4F0FD1A475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C16E216-6A2A-40AA-AA53-B90D79D3F65B}"/>
              </a:ext>
            </a:extLst>
          </p:cNvPr>
          <p:cNvSpPr/>
          <p:nvPr/>
        </p:nvSpPr>
        <p:spPr>
          <a:xfrm>
            <a:off x="6126480" y="5921753"/>
            <a:ext cx="6096000" cy="6102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Red: blocked grid points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Green: free grid points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5B52A-CB66-4CF0-A191-2B3D227B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298341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OBJECT-BASED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50" y="3182112"/>
            <a:ext cx="4222052" cy="3565753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3 for-loops, one per axis (X, Y, Z) inside the object’s AABB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Find ground plane(s) with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raycasts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Check minimum clearance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Check minimum cover height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Filter out blocked points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F026C9-2681-42C5-A10A-66C38D63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2650" y="3024660"/>
            <a:ext cx="4469202" cy="275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851FE6-8372-4943-B4EB-DC4F0FD1A475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2143148-2952-4CEF-BDFA-F6FA7357A103}"/>
              </a:ext>
            </a:extLst>
          </p:cNvPr>
          <p:cNvSpPr/>
          <p:nvPr/>
        </p:nvSpPr>
        <p:spPr>
          <a:xfrm>
            <a:off x="6126480" y="5921753"/>
            <a:ext cx="6096000" cy="6102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Red: blocked grid points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Green: free grid points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76C52-8D43-4287-A693-E7AA9D110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05546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OBJECT-BASED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50" y="3182112"/>
            <a:ext cx="4222052" cy="3565753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3 for-loops, one per axis (X, Y, Z) inside the object’s AABB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Find ground plane(s) with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raycasts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Check minimum clearance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Check minimum cover height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Filter out blocked points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Overlay the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navmesh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F026C9-2681-42C5-A10A-66C38D63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749" y="3034705"/>
            <a:ext cx="4397004" cy="273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851FE6-8372-4943-B4EB-DC4F0FD1A475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C95DE36-BD1C-4FB2-A190-0C326C24EF09}"/>
              </a:ext>
            </a:extLst>
          </p:cNvPr>
          <p:cNvSpPr/>
          <p:nvPr/>
        </p:nvSpPr>
        <p:spPr>
          <a:xfrm>
            <a:off x="6126480" y="5921753"/>
            <a:ext cx="6096000" cy="6102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Red: blocked grid points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White: free grid points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ADB31-6793-4D56-BC50-208A6AAD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013865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OBJECT-BASED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50" y="3182112"/>
            <a:ext cx="4222052" cy="3565753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3 for-loops, one per axis (X, Y, Z) inside the object’s AABB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Find ground plane(s) with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raycasts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Check minimum clearance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Check minimum cover height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Filter out blocked points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Overlay the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navmesh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Filter out points not on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navmesh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F026C9-2681-42C5-A10A-66C38D63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1885" y="3034705"/>
            <a:ext cx="4310732" cy="273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851FE6-8372-4943-B4EB-DC4F0FD1A475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7D08B34-9798-4757-96AF-3155056BEDD7}"/>
              </a:ext>
            </a:extLst>
          </p:cNvPr>
          <p:cNvSpPr/>
          <p:nvPr/>
        </p:nvSpPr>
        <p:spPr>
          <a:xfrm>
            <a:off x="6126480" y="5828314"/>
            <a:ext cx="6096000" cy="93243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Red: blocked grid points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White: free grid points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Purple: final grid points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97F07-3B2F-4A3A-821F-818906DA3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5557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3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4B624851-3E68-4B40-9647-83B2022AD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9AD7B8-48D9-47EF-BA3C-CE00F11F6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9" r="21854" b="1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46" name="Freeform 11">
            <a:extLst>
              <a:ext uri="{FF2B5EF4-FFF2-40B4-BE49-F238E27FC236}">
                <a16:creationId xmlns:a16="http://schemas.microsoft.com/office/drawing/2014/main" id="{DCD5D016-F212-42DF-A092-8B28D07BA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A64EA9B-5085-4786-8DF4-032451A6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17" y="1396289"/>
            <a:ext cx="3788228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latin typeface="Futura PT Heavy" panose="020B0802020204020303" pitchFamily="34" charset="0"/>
              </a:rPr>
              <a:t>Why?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6F99584-D294-4D3A-9A7E-8788086EE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1387" y="5620144"/>
            <a:ext cx="2852060" cy="53737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Futura PT Medium" panose="020B0602020204020303" pitchFamily="34" charset="0"/>
              </a:rPr>
              <a:t>Fun mechanic</a:t>
            </a:r>
          </a:p>
          <a:p>
            <a:endParaRPr lang="en-US" sz="3200" dirty="0">
              <a:latin typeface="Futura PT Medium" panose="020B0602020204020303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82AC5CA-6D30-48E0-B0F7-E48D3718EA38}"/>
              </a:ext>
            </a:extLst>
          </p:cNvPr>
          <p:cNvSpPr/>
          <p:nvPr/>
        </p:nvSpPr>
        <p:spPr>
          <a:xfrm>
            <a:off x="2034675" y="3102343"/>
            <a:ext cx="6096000" cy="5399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Adds tactical depth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C2DB7C-65DC-4FA4-BA2C-05F6E8DF08D7}"/>
              </a:ext>
            </a:extLst>
          </p:cNvPr>
          <p:cNvSpPr/>
          <p:nvPr/>
        </p:nvSpPr>
        <p:spPr>
          <a:xfrm>
            <a:off x="2294289" y="3729366"/>
            <a:ext cx="6096000" cy="5399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Adds realism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6399BAD-9B63-4633-8E74-919C5A851500}"/>
              </a:ext>
            </a:extLst>
          </p:cNvPr>
          <p:cNvSpPr/>
          <p:nvPr/>
        </p:nvSpPr>
        <p:spPr>
          <a:xfrm>
            <a:off x="2576521" y="4356334"/>
            <a:ext cx="3128485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Easy to implement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FA11FCD-F8A4-4AFB-8445-8D4729BF77E3}"/>
              </a:ext>
            </a:extLst>
          </p:cNvPr>
          <p:cNvCxnSpPr>
            <a:cxnSpLocks/>
          </p:cNvCxnSpPr>
          <p:nvPr/>
        </p:nvCxnSpPr>
        <p:spPr>
          <a:xfrm>
            <a:off x="1680882" y="2721852"/>
            <a:ext cx="38010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67AA528-BCF0-4B89-92FF-5F724F9018C4}"/>
              </a:ext>
            </a:extLst>
          </p:cNvPr>
          <p:cNvSpPr/>
          <p:nvPr/>
        </p:nvSpPr>
        <p:spPr>
          <a:xfrm>
            <a:off x="2855557" y="4983302"/>
            <a:ext cx="2612510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Saves you 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F41D9-5F27-47D7-9274-DDF789F0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584031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OBJECT-BASED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50" y="3182112"/>
            <a:ext cx="4222052" cy="3565753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3 for-loops, one per axis (X, Y, Z) inside the object’s AABB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Find ground plane(s) with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raycasts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Check minimum clearance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Check minimum cover height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Filter out blocked points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Overlay the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navmesh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Filter out points not on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navmesh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F026C9-2681-42C5-A10A-66C38D63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1885" y="3109803"/>
            <a:ext cx="4310732" cy="258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851FE6-8372-4943-B4EB-DC4F0FD1A475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26D0F-6434-40CE-B413-1511A1FE3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668641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OBJECT-BASED GENERATION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EA238D-48F9-4157-830C-89198028B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41" y="2538560"/>
            <a:ext cx="4484133" cy="40159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8C5280-1EAA-417D-B0FA-C2229D7C9ACF}"/>
              </a:ext>
            </a:extLst>
          </p:cNvPr>
          <p:cNvSpPr/>
          <p:nvPr/>
        </p:nvSpPr>
        <p:spPr>
          <a:xfrm>
            <a:off x="340397" y="2423159"/>
            <a:ext cx="4170698" cy="1099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Futura PT Medium" panose="020B0602020204020303" pitchFamily="34" charset="0"/>
              </a:rPr>
              <a:t>R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esults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utura PT Medium" panose="020B0602020204020303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345C1E-8FCD-45DF-A97B-676FEB87D653}"/>
              </a:ext>
            </a:extLst>
          </p:cNvPr>
          <p:cNvSpPr/>
          <p:nvPr/>
        </p:nvSpPr>
        <p:spPr>
          <a:xfrm>
            <a:off x="3824314" y="2372760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Futura PT Medium" panose="020B0602020204020303" pitchFamily="34" charset="0"/>
              </a:rPr>
              <a:t>&gt;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84359-ECE8-4B51-9BD5-39C26451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4228195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OBJECT-BASED GENERATION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EA238D-48F9-4157-830C-89198028B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41" y="2538560"/>
            <a:ext cx="4484133" cy="40159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E6EBE1-1BE0-418C-A3B4-1B8E183CD247}"/>
              </a:ext>
            </a:extLst>
          </p:cNvPr>
          <p:cNvSpPr/>
          <p:nvPr/>
        </p:nvSpPr>
        <p:spPr>
          <a:xfrm>
            <a:off x="340397" y="2423159"/>
            <a:ext cx="4170698" cy="1099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Futura PT Medium" panose="020B0602020204020303" pitchFamily="34" charset="0"/>
              </a:rPr>
              <a:t>R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esults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utura PT Medium" panose="020B0602020204020303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4D0037-A519-4749-9E8B-3D7E9431D8A5}"/>
              </a:ext>
            </a:extLst>
          </p:cNvPr>
          <p:cNvSpPr/>
          <p:nvPr/>
        </p:nvSpPr>
        <p:spPr>
          <a:xfrm>
            <a:off x="3824314" y="2372760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Futura PT Medium" panose="020B0602020204020303" pitchFamily="34" charset="0"/>
              </a:rPr>
              <a:t>&gt;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3AA0F-3553-4A71-B5E4-0CC020F6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964302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NAVMESH-BASED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291559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Very fast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Great with landscapes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No force fields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More error-prone: tile boundaries, etc.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20B462-DD98-423E-BA15-79509C4E32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66415"/>
            <a:ext cx="5383281" cy="28724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558136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Characteristics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18260-2B82-4911-87F0-8F74DC2360D0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66A8D-25C0-49CB-8A2A-18C5C0C5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135055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NAVMESH-BASED GENERATION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78042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Overview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Medium" panose="020B0602020204020303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18260-2B82-4911-87F0-8F74DC2360D0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s://cdn-images-1.medium.com/max/2000/1*R9Oz_S1eNsIQBwhR8huvqQ.jpeg">
            <a:extLst>
              <a:ext uri="{FF2B5EF4-FFF2-40B4-BE49-F238E27FC236}">
                <a16:creationId xmlns:a16="http://schemas.microsoft.com/office/drawing/2014/main" id="{B03B969A-24DE-4684-A1F4-25AD0B57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80" y="2423160"/>
            <a:ext cx="7489913" cy="4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213BC55-2BA2-4907-942A-2B775DB9D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2666385" cy="291559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Edge detection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C6161-A4D9-4B4C-BD45-93BA3F55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343022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NAVMESH-BASED GENERATION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78042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Overview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Medium" panose="020B0602020204020303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18260-2B82-4911-87F0-8F74DC2360D0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s://cdn-images-1.medium.com/max/2000/1*R9Oz_S1eNsIQBwhR8huvqQ.jpeg">
            <a:extLst>
              <a:ext uri="{FF2B5EF4-FFF2-40B4-BE49-F238E27FC236}">
                <a16:creationId xmlns:a16="http://schemas.microsoft.com/office/drawing/2014/main" id="{B03B969A-24DE-4684-A1F4-25AD0B57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80" y="2423160"/>
            <a:ext cx="7489913" cy="4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cdn-images-1.medium.com/max/2000/1*GeIaNOyS1Ic3aKPhoJsNbQ.jpeg">
            <a:extLst>
              <a:ext uri="{FF2B5EF4-FFF2-40B4-BE49-F238E27FC236}">
                <a16:creationId xmlns:a16="http://schemas.microsoft.com/office/drawing/2014/main" id="{589A1BD2-5ABC-44DF-997C-EA5D47123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79" y="2423160"/>
            <a:ext cx="7489913" cy="4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F8D3312-4D21-42F8-8FCE-23967CA3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2666385" cy="291559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Edge detection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Point generation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71345-4C84-4272-97F9-E4DCCEEB9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744788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NAVMESH-BASED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291559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Get all the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navmesh</a:t>
            </a: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 vertices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18260-2B82-4911-87F0-8F74DC2360D0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045C2D0-849A-4F77-B652-459AD4E634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36" y="2578608"/>
            <a:ext cx="3249938" cy="396787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F8ECB-4EA3-4EA5-802C-2B32FD44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744466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NAVMESH-BASED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2915599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latin typeface="Futura PT Medium" panose="020B0602020204020303" pitchFamily="34" charset="0"/>
              </a:rPr>
              <a:t>Get all the </a:t>
            </a:r>
            <a:r>
              <a:rPr lang="en-US" sz="2000" dirty="0" err="1">
                <a:latin typeface="Futura PT Medium" panose="020B0602020204020303" pitchFamily="34" charset="0"/>
              </a:rPr>
              <a:t>navmesh</a:t>
            </a:r>
            <a:r>
              <a:rPr lang="en-US" sz="2000" dirty="0">
                <a:latin typeface="Futura PT Medium" panose="020B0602020204020303" pitchFamily="34" charset="0"/>
              </a:rPr>
              <a:t> vertices</a:t>
            </a:r>
            <a:br>
              <a:rPr lang="en-US" sz="2000" dirty="0">
                <a:latin typeface="Futura PT Medium" panose="020B0602020204020303" pitchFamily="34" charset="0"/>
              </a:rPr>
            </a:br>
            <a:br>
              <a:rPr lang="en-US" sz="2000" dirty="0">
                <a:latin typeface="Futura PT Medium" panose="020B0602020204020303" pitchFamily="34" charset="0"/>
              </a:rPr>
            </a:br>
            <a:r>
              <a:rPr lang="en-US" sz="1600" dirty="0">
                <a:latin typeface="Futura PT Medium" panose="020B0602020204020303" pitchFamily="34" charset="0"/>
              </a:rPr>
              <a:t>…</a:t>
            </a:r>
            <a:br>
              <a:rPr lang="en-US" sz="1600" dirty="0">
                <a:latin typeface="Futura PT Medium" panose="020B0602020204020303" pitchFamily="34" charset="0"/>
              </a:rPr>
            </a:br>
            <a:r>
              <a:rPr lang="en-US" sz="1200" i="1" dirty="0" err="1">
                <a:latin typeface="Futura PT Medium" panose="020B0602020204020303" pitchFamily="34" charset="0"/>
              </a:rPr>
              <a:t>FRecastDebugGeometry</a:t>
            </a:r>
            <a:r>
              <a:rPr lang="en-US" sz="1200" i="1" dirty="0">
                <a:latin typeface="Futura PT Medium" panose="020B0602020204020303" pitchFamily="34" charset="0"/>
              </a:rPr>
              <a:t> </a:t>
            </a:r>
            <a:r>
              <a:rPr lang="en-US" sz="1200" i="1" dirty="0" err="1">
                <a:latin typeface="Futura PT Medium" panose="020B0602020204020303" pitchFamily="34" charset="0"/>
              </a:rPr>
              <a:t>navGeo</a:t>
            </a:r>
            <a:r>
              <a:rPr lang="en-US" sz="1200" i="1" dirty="0">
                <a:latin typeface="Futura PT Medium" panose="020B0602020204020303" pitchFamily="34" charset="0"/>
              </a:rPr>
              <a:t>;</a:t>
            </a:r>
            <a:br>
              <a:rPr lang="en-US" sz="1200" i="1" dirty="0">
                <a:latin typeface="Futura PT Medium" panose="020B0602020204020303" pitchFamily="34" charset="0"/>
              </a:rPr>
            </a:br>
            <a:r>
              <a:rPr lang="en-US" sz="1200" i="1" dirty="0" err="1">
                <a:latin typeface="Futura PT Medium" panose="020B0602020204020303" pitchFamily="34" charset="0"/>
              </a:rPr>
              <a:t>navdata</a:t>
            </a:r>
            <a:r>
              <a:rPr lang="en-US" sz="1200" i="1" dirty="0">
                <a:latin typeface="Futura PT Medium" panose="020B0602020204020303" pitchFamily="34" charset="0"/>
              </a:rPr>
              <a:t>-&gt;</a:t>
            </a:r>
            <a:r>
              <a:rPr lang="en-US" sz="1200" i="1" u="sng" dirty="0" err="1">
                <a:latin typeface="Futura PT Medium" panose="020B0602020204020303" pitchFamily="34" charset="0"/>
              </a:rPr>
              <a:t>GetDebugGeometry</a:t>
            </a:r>
            <a:r>
              <a:rPr lang="en-US" sz="1200" i="1" dirty="0">
                <a:latin typeface="Futura PT Medium" panose="020B0602020204020303" pitchFamily="34" charset="0"/>
              </a:rPr>
              <a:t>(</a:t>
            </a:r>
            <a:r>
              <a:rPr lang="en-US" sz="1200" i="1" dirty="0" err="1">
                <a:latin typeface="Futura PT Medium" panose="020B0602020204020303" pitchFamily="34" charset="0"/>
              </a:rPr>
              <a:t>navGeo</a:t>
            </a:r>
            <a:r>
              <a:rPr lang="en-US" sz="1200" i="1" dirty="0">
                <a:latin typeface="Futura PT Medium" panose="020B0602020204020303" pitchFamily="34" charset="0"/>
              </a:rPr>
              <a:t>, </a:t>
            </a:r>
            <a:r>
              <a:rPr lang="en-US" sz="1200" i="1" dirty="0" err="1">
                <a:latin typeface="Futura PT Medium" panose="020B0602020204020303" pitchFamily="34" charset="0"/>
              </a:rPr>
              <a:t>tileIndex</a:t>
            </a:r>
            <a:r>
              <a:rPr lang="en-US" sz="1200" i="1" dirty="0">
                <a:latin typeface="Futura PT Medium" panose="020B0602020204020303" pitchFamily="34" charset="0"/>
              </a:rPr>
              <a:t>);</a:t>
            </a:r>
            <a:br>
              <a:rPr lang="en-US" sz="1200" i="1" dirty="0">
                <a:latin typeface="Futura PT Medium" panose="020B0602020204020303" pitchFamily="34" charset="0"/>
              </a:rPr>
            </a:br>
            <a:r>
              <a:rPr lang="en-US" sz="1200" i="1" dirty="0" err="1">
                <a:latin typeface="Futura PT Medium" panose="020B0602020204020303" pitchFamily="34" charset="0"/>
              </a:rPr>
              <a:t>TArray</a:t>
            </a:r>
            <a:r>
              <a:rPr lang="en-US" sz="1200" i="1" dirty="0">
                <a:latin typeface="Futura PT Medium" panose="020B0602020204020303" pitchFamily="34" charset="0"/>
              </a:rPr>
              <a:t>&lt;</a:t>
            </a:r>
            <a:r>
              <a:rPr lang="en-US" sz="1200" i="1" dirty="0" err="1">
                <a:latin typeface="Futura PT Medium" panose="020B0602020204020303" pitchFamily="34" charset="0"/>
              </a:rPr>
              <a:t>FVector</a:t>
            </a:r>
            <a:r>
              <a:rPr lang="en-US" sz="1200" i="1" dirty="0">
                <a:latin typeface="Futura PT Medium" panose="020B0602020204020303" pitchFamily="34" charset="0"/>
              </a:rPr>
              <a:t>&gt;&amp; vertices = </a:t>
            </a:r>
            <a:r>
              <a:rPr lang="en-US" sz="1200" i="1" dirty="0" err="1">
                <a:latin typeface="Futura PT Medium" panose="020B0602020204020303" pitchFamily="34" charset="0"/>
              </a:rPr>
              <a:t>navGeo.</a:t>
            </a:r>
            <a:r>
              <a:rPr lang="en-US" sz="1200" i="1" u="sng" dirty="0" err="1">
                <a:latin typeface="Futura PT Medium" panose="020B0602020204020303" pitchFamily="34" charset="0"/>
              </a:rPr>
              <a:t>NavMeshEdges</a:t>
            </a:r>
            <a:r>
              <a:rPr lang="en-US" sz="1200" i="1" dirty="0">
                <a:latin typeface="Futura PT Medium" panose="020B0602020204020303" pitchFamily="34" charset="0"/>
              </a:rPr>
              <a:t>;</a:t>
            </a:r>
            <a:br>
              <a:rPr lang="en-US" sz="1200" i="1" dirty="0">
                <a:latin typeface="Futura PT Medium" panose="020B0602020204020303" pitchFamily="34" charset="0"/>
              </a:rPr>
            </a:br>
            <a:r>
              <a:rPr lang="en-US" sz="1200" i="1" dirty="0">
                <a:latin typeface="Futura PT Medium" panose="020B0602020204020303" pitchFamily="34" charset="0"/>
              </a:rPr>
              <a:t>…</a:t>
            </a:r>
            <a:br>
              <a:rPr lang="en-US" sz="1200" dirty="0">
                <a:latin typeface="Futura PT Medium" panose="020B0602020204020303" pitchFamily="34" charset="0"/>
              </a:rPr>
            </a:br>
            <a:br>
              <a:rPr lang="en-US" sz="1200" dirty="0">
                <a:latin typeface="Futura PT Medium" panose="020B0602020204020303" pitchFamily="34" charset="0"/>
              </a:rPr>
            </a:br>
            <a:r>
              <a:rPr lang="en-US" sz="1200" dirty="0" err="1">
                <a:latin typeface="Futura PT Medium" panose="020B0602020204020303" pitchFamily="34" charset="0"/>
              </a:rPr>
              <a:t>NavMeshEdges</a:t>
            </a:r>
            <a:r>
              <a:rPr lang="en-US" sz="1200" dirty="0">
                <a:latin typeface="Futura PT Medium" panose="020B0602020204020303" pitchFamily="34" charset="0"/>
              </a:rPr>
              <a:t> are the vertices!</a:t>
            </a:r>
            <a:endParaRPr lang="en-US" sz="2000" i="1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18260-2B82-4911-87F0-8F74DC2360D0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701078C-5962-4A06-852C-B7B0885A01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36" y="2578608"/>
            <a:ext cx="3249938" cy="396787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F379B-3BF7-4A4A-92AC-ADFCED12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077796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NAVMESH-BASED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2915599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latin typeface="Futura PT Medium" panose="020B0602020204020303" pitchFamily="34" charset="0"/>
              </a:rPr>
              <a:t>Get all the </a:t>
            </a:r>
            <a:r>
              <a:rPr lang="en-US" sz="2000" dirty="0" err="1">
                <a:latin typeface="Futura PT Medium" panose="020B0602020204020303" pitchFamily="34" charset="0"/>
              </a:rPr>
              <a:t>navmesh</a:t>
            </a:r>
            <a:r>
              <a:rPr lang="en-US" sz="2000" dirty="0">
                <a:latin typeface="Futura PT Medium" panose="020B0602020204020303" pitchFamily="34" charset="0"/>
              </a:rPr>
              <a:t> vertices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latin typeface="Futura PT Medium" panose="020B0602020204020303" pitchFamily="34" charset="0"/>
              </a:rPr>
              <a:t>Take edge direction between two verts:</a:t>
            </a:r>
            <a:br>
              <a:rPr lang="en-US" sz="2000" dirty="0">
                <a:latin typeface="Futura PT Medium" panose="020B0602020204020303" pitchFamily="34" charset="0"/>
              </a:rPr>
            </a:br>
            <a:r>
              <a:rPr lang="en-US" sz="1600" i="1" dirty="0">
                <a:latin typeface="Futura PT Medium" panose="020B0602020204020303" pitchFamily="34" charset="0"/>
              </a:rPr>
              <a:t>(end - start).</a:t>
            </a:r>
            <a:r>
              <a:rPr lang="en-US" sz="1600" i="1" dirty="0" err="1">
                <a:latin typeface="Futura PT Medium" panose="020B0602020204020303" pitchFamily="34" charset="0"/>
              </a:rPr>
              <a:t>GetUnsafeNormal</a:t>
            </a:r>
            <a:r>
              <a:rPr lang="en-US" sz="1600" i="1" dirty="0">
                <a:latin typeface="Futura PT Medium" panose="020B0602020204020303" pitchFamily="34" charset="0"/>
              </a:rPr>
              <a:t>()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18260-2B82-4911-87F0-8F74DC2360D0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3FA343C-676A-4D5E-B42C-CD7046535B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36" y="2578608"/>
            <a:ext cx="3249938" cy="396787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8F822-33F3-49AA-94AA-FBC442F27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924518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NAVMESH-BASED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291559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Get all the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navmesh</a:t>
            </a: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 vertices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Take edge direction between two verts: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Subdivide edges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18260-2B82-4911-87F0-8F74DC2360D0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3E0736B-A138-450A-B232-3B1A67A9B4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02" y="2576946"/>
            <a:ext cx="3249938" cy="394681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78F74-45F6-4A35-A765-9937DA83C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651549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36">
            <a:extLst>
              <a:ext uri="{FF2B5EF4-FFF2-40B4-BE49-F238E27FC236}">
                <a16:creationId xmlns:a16="http://schemas.microsoft.com/office/drawing/2014/main" id="{72F13D77-09DF-4E78-B9D9-2E14C301F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OVERVIEW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ld" panose="020B0902020204020203" pitchFamily="34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736" y="2711465"/>
            <a:ext cx="7025328" cy="389776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dirty="0">
                <a:latin typeface="Futura PT Medium" panose="020B0602020204020303" pitchFamily="34" charset="0"/>
              </a:rPr>
              <a:t>Data generation: </a:t>
            </a:r>
            <a:r>
              <a:rPr lang="en-US" sz="1800" dirty="0" err="1">
                <a:latin typeface="Futura PT Medium" panose="020B0602020204020303" pitchFamily="34" charset="0"/>
              </a:rPr>
              <a:t>navmesh</a:t>
            </a:r>
            <a:r>
              <a:rPr lang="en-US" sz="1800" dirty="0">
                <a:latin typeface="Futura PT Medium" panose="020B0602020204020303" pitchFamily="34" charset="0"/>
              </a:rPr>
              <a:t> and object-based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dirty="0">
                <a:latin typeface="Futura PT Medium" panose="020B0602020204020303" pitchFamily="34" charset="0"/>
              </a:rPr>
              <a:t>Data persistence: octree, cover data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dirty="0">
                <a:latin typeface="Futura PT Medium" panose="020B0602020204020303" pitchFamily="34" charset="0"/>
              </a:rPr>
              <a:t>Error-handling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dirty="0">
                <a:latin typeface="Futura PT Medium" panose="020B0602020204020303" pitchFamily="34" charset="0"/>
              </a:rPr>
              <a:t>Multi-threaded, asynchronous cover generation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dirty="0">
                <a:latin typeface="Futura PT Medium" panose="020B0602020204020303" pitchFamily="34" charset="0"/>
              </a:rPr>
              <a:t>Real-time dynamic updates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dirty="0">
                <a:latin typeface="Futura PT Medium" panose="020B0602020204020303" pitchFamily="34" charset="0"/>
              </a:rPr>
              <a:t>Finding cover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dirty="0">
                <a:latin typeface="Futura PT Medium" panose="020B0602020204020303" pitchFamily="34" charset="0"/>
              </a:rPr>
              <a:t>Collision &amp; general setup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dirty="0">
                <a:latin typeface="Futura PT Medium" panose="020B0602020204020303" pitchFamily="34" charset="0"/>
              </a:rPr>
              <a:t>AI integration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dirty="0">
                <a:latin typeface="Futura PT Medium" panose="020B0602020204020303" pitchFamily="34" charset="0"/>
              </a:rPr>
              <a:t>Profiling &amp; stats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dirty="0">
                <a:latin typeface="Futura PT Medium" panose="020B0602020204020303" pitchFamily="34" charset="0"/>
              </a:rPr>
              <a:t>Future of the demo project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4CC4FFF-B352-419F-8FF0-8B1721B5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7" r="2104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3BD1B6-8C52-427C-BA24-FCAFAE280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056485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NAVMESH-BASED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291559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Get all the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navmesh</a:t>
            </a: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 vertices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Take edge direction between two verts: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Subdivide edges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Cast a ray perpendicular to the edge in both directions (yellow arrows)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18260-2B82-4911-87F0-8F74DC2360D0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125F5-4045-472E-A293-D823EF178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81" y="2566415"/>
            <a:ext cx="2835715" cy="287248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693D0-2519-4D4E-A940-6E7CE971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695837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NAVMESH-BASED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291559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Get all the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navmesh</a:t>
            </a: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 vertices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Take edge direction between two verts: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Subdivide edges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Cast a ray perpendicular to the edge in both directions (yellow arrows)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If a ray hits: we’ve found cover!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18260-2B82-4911-87F0-8F74DC2360D0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125F5-4045-472E-A293-D823EF178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81" y="2566415"/>
            <a:ext cx="2835715" cy="287248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6241E-6615-4F2A-9B48-9D21748FE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769006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NAVMESH-BASED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291559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Get all the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navmesh</a:t>
            </a: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 vertices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Take edge direction between two verts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Subdivide edges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Cast a ray perpendicular to the edge in both directions (yellow arrows)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If a ray hits: we’ve found cover!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[Optional] Ledge detection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18260-2B82-4911-87F0-8F74DC2360D0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125F5-4045-472E-A293-D823EF178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23" y="2681099"/>
            <a:ext cx="5592631" cy="307594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FC0FA-3C64-4DD2-8903-4AB5A854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968131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NAVMESH-BASED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1"/>
            <a:ext cx="4936067" cy="3185335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Get all the </a:t>
            </a:r>
            <a:r>
              <a:rPr lang="en-US" sz="20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navmesh</a:t>
            </a: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 vertices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Take edge direction between two verts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Subdivide edges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Cast a ray perpendicular to the edge in both directions (yellow arrows)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If a ray hits: we’ve found cover!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[Optional] Ledge detection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[Optional] Slope tolerance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Steps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18260-2B82-4911-87F0-8F74DC2360D0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125F5-4045-472E-A293-D823EF178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23" y="2720502"/>
            <a:ext cx="5592631" cy="299714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06AD6-0063-4AFE-9E8F-C96D67D5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480268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NAVMESH-BASED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29155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latin typeface="Futura PT Medium" panose="020B0602020204020303" pitchFamily="34" charset="0"/>
              </a:rPr>
              <a:t>Cost: 4 more rays per vertex at most.</a:t>
            </a:r>
          </a:p>
          <a:p>
            <a:pPr marL="0" indent="0">
              <a:buNone/>
            </a:pPr>
            <a:r>
              <a:rPr lang="en-US" sz="2000" dirty="0">
                <a:latin typeface="Futura PT Medium" panose="020B0602020204020303" pitchFamily="34" charset="0"/>
              </a:rPr>
              <a:t>For each direction perpendicular to an edge:</a:t>
            </a:r>
          </a:p>
          <a:p>
            <a:pPr marL="0" indent="0">
              <a:buNone/>
            </a:pPr>
            <a:r>
              <a:rPr lang="en-US" sz="2000" dirty="0">
                <a:latin typeface="Futura PT Medium" panose="020B0602020204020303" pitchFamily="34" charset="0"/>
              </a:rPr>
              <a:t>    1 ray to check if we hit cover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Futura PT Medium" panose="020B0602020204020303" pitchFamily="34" charset="0"/>
              </a:rPr>
              <a:t>+</a:t>
            </a:r>
          </a:p>
          <a:p>
            <a:pPr marL="0" indent="0">
              <a:buNone/>
            </a:pPr>
            <a:r>
              <a:rPr lang="en-US" sz="2000" dirty="0">
                <a:latin typeface="Futura PT Medium" panose="020B0602020204020303" pitchFamily="34" charset="0"/>
              </a:rPr>
              <a:t>    1 ray to check if there’s ample space below</a:t>
            </a:r>
          </a:p>
          <a:p>
            <a:pPr marL="0" indent="0">
              <a:buNone/>
            </a:pPr>
            <a:r>
              <a:rPr lang="en-US" sz="2000" dirty="0">
                <a:latin typeface="Futura PT Medium" panose="020B0602020204020303" pitchFamily="34" charset="0"/>
              </a:rPr>
              <a:t>    1 ray to determine the cover object</a:t>
            </a:r>
            <a:br>
              <a:rPr lang="en-US" sz="2000" dirty="0">
                <a:latin typeface="Futura PT Medium" panose="020B0602020204020303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Futura PT Medium" panose="020B0602020204020303" pitchFamily="34" charset="0"/>
              </a:rPr>
              <a:t>=</a:t>
            </a:r>
            <a:br>
              <a:rPr lang="en-US" sz="2000" dirty="0">
                <a:latin typeface="Futura PT Medium" panose="020B0602020204020303" pitchFamily="34" charset="0"/>
              </a:rPr>
            </a:br>
            <a:r>
              <a:rPr lang="en-US" sz="2000" dirty="0">
                <a:latin typeface="Futura PT Medium" panose="020B0602020204020303" pitchFamily="34" charset="0"/>
              </a:rPr>
              <a:t>    3 rays per vertex, total of 3 x 2 = 6 rays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811988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Ledge Detection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18260-2B82-4911-87F0-8F74DC2360D0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9086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125F5-4045-472E-A293-D823EF178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23" y="2681099"/>
            <a:ext cx="5592631" cy="307594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2A4A-E876-4EE0-BD17-C04917C0D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845036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NAVMESH-BASED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2127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latin typeface="Futura PT Medium" panose="020B0602020204020303" pitchFamily="34" charset="0"/>
              </a:rPr>
              <a:t>Cost: 2 more rays per vertex at most.</a:t>
            </a:r>
          </a:p>
          <a:p>
            <a:pPr marL="0" indent="0">
              <a:buNone/>
            </a:pPr>
            <a:r>
              <a:rPr lang="en-US" sz="2000" dirty="0">
                <a:latin typeface="Futura PT Medium" panose="020B0602020204020303" pitchFamily="34" charset="0"/>
              </a:rPr>
              <a:t>For each direction perpendicular to an edge:</a:t>
            </a:r>
          </a:p>
          <a:p>
            <a:pPr marL="0" indent="0">
              <a:buNone/>
            </a:pPr>
            <a:r>
              <a:rPr lang="en-US" sz="2000" dirty="0">
                <a:latin typeface="Futura PT Medium" panose="020B0602020204020303" pitchFamily="34" charset="0"/>
              </a:rPr>
              <a:t>    1 ray to check if we hit cover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Futura PT Medium" panose="020B0602020204020303" pitchFamily="34" charset="0"/>
              </a:rPr>
              <a:t>+</a:t>
            </a:r>
          </a:p>
          <a:p>
            <a:pPr marL="0" indent="0">
              <a:buNone/>
            </a:pPr>
            <a:r>
              <a:rPr lang="en-US" sz="2000" dirty="0">
                <a:latin typeface="Futura PT Medium" panose="020B0602020204020303" pitchFamily="34" charset="0"/>
              </a:rPr>
              <a:t>    1 ray to check if there’s ample space below</a:t>
            </a:r>
          </a:p>
          <a:p>
            <a:pPr marL="0" indent="0">
              <a:buNone/>
            </a:pPr>
            <a:r>
              <a:rPr lang="en-US" sz="2000" dirty="0">
                <a:latin typeface="Futura PT Medium" panose="020B0602020204020303" pitchFamily="34" charset="0"/>
              </a:rPr>
              <a:t>    1 ray at a slight angle if the above ray hit</a:t>
            </a:r>
          </a:p>
          <a:p>
            <a:pPr marL="0" indent="0">
              <a:buNone/>
            </a:pPr>
            <a:r>
              <a:rPr lang="en-US" sz="2000" dirty="0">
                <a:latin typeface="Futura PT Medium" panose="020B0602020204020303" pitchFamily="34" charset="0"/>
              </a:rPr>
              <a:t>    1 ray to determine the cover object</a:t>
            </a:r>
            <a:br>
              <a:rPr lang="en-US" sz="2000" dirty="0">
                <a:latin typeface="Futura PT Medium" panose="020B0602020204020303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Futura PT Medium" panose="020B0602020204020303" pitchFamily="34" charset="0"/>
              </a:rPr>
              <a:t>=</a:t>
            </a:r>
            <a:br>
              <a:rPr lang="en-US" sz="2000" dirty="0">
                <a:latin typeface="Futura PT Medium" panose="020B0602020204020303" pitchFamily="34" charset="0"/>
              </a:rPr>
            </a:br>
            <a:r>
              <a:rPr lang="en-US" sz="2000" dirty="0">
                <a:latin typeface="Futura PT Medium" panose="020B0602020204020303" pitchFamily="34" charset="0"/>
              </a:rPr>
              <a:t>    4 rays per vertex, total of 4 x 2 = 8 rays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798202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Slope Tolerance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125F5-4045-472E-A293-D823EF178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23" y="2720502"/>
            <a:ext cx="5592631" cy="29971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9086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BB79D-9982-431D-9432-13C76320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4176742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NAVMESH-BASED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21276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 err="1">
                <a:latin typeface="Futura PT Medium" panose="020B0602020204020303" pitchFamily="34" charset="0"/>
              </a:rPr>
              <a:t>Navmesh</a:t>
            </a:r>
            <a:r>
              <a:rPr lang="en-US" sz="2000" dirty="0">
                <a:latin typeface="Futura PT Medium" panose="020B0602020204020303" pitchFamily="34" charset="0"/>
              </a:rPr>
              <a:t> does most of the work for us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No need to scan objects on 3 axes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A lot fewer </a:t>
            </a:r>
            <a:r>
              <a:rPr lang="en-US" sz="2000" dirty="0" err="1">
                <a:latin typeface="Futura PT Medium" panose="020B0602020204020303" pitchFamily="34" charset="0"/>
              </a:rPr>
              <a:t>raycasts</a:t>
            </a:r>
            <a:r>
              <a:rPr lang="en-US" sz="2000" dirty="0">
                <a:latin typeface="Futura PT Medium" panose="020B0602020204020303" pitchFamily="34" charset="0"/>
              </a:rPr>
              <a:t> than with object scanning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Landscapes!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149050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Advantages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125F5-4045-472E-A293-D823EF178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55" y="2720502"/>
            <a:ext cx="5588967" cy="29971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9086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59A93-7B76-473C-BF16-0AEA1E344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324343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clothing&#10;&#10;Description automatically generated">
            <a:extLst>
              <a:ext uri="{FF2B5EF4-FFF2-40B4-BE49-F238E27FC236}">
                <a16:creationId xmlns:a16="http://schemas.microsoft.com/office/drawing/2014/main" id="{9C1125F5-4045-472E-A293-D823EF178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58C25C-3CB2-4F88-9E02-E3DB8DE053DF}"/>
              </a:ext>
            </a:extLst>
          </p:cNvPr>
          <p:cNvSpPr/>
          <p:nvPr/>
        </p:nvSpPr>
        <p:spPr>
          <a:xfrm>
            <a:off x="0" y="2572621"/>
            <a:ext cx="12191980" cy="1828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ld" panose="020B0902020204020203" pitchFamily="34" charset="0"/>
              </a:rPr>
              <a:t>Landscapes</a:t>
            </a:r>
          </a:p>
        </p:txBody>
      </p:sp>
    </p:spTree>
    <p:extLst>
      <p:ext uri="{BB962C8B-B14F-4D97-AF65-F5344CB8AC3E}">
        <p14:creationId xmlns:p14="http://schemas.microsoft.com/office/powerpoint/2010/main" val="1592566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clothing&#10;&#10;Description automatically generated">
            <a:extLst>
              <a:ext uri="{FF2B5EF4-FFF2-40B4-BE49-F238E27FC236}">
                <a16:creationId xmlns:a16="http://schemas.microsoft.com/office/drawing/2014/main" id="{9C1125F5-4045-472E-A293-D823EF178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8233A2-833A-4FBA-B47D-7C36636AA06F}"/>
              </a:ext>
            </a:extLst>
          </p:cNvPr>
          <p:cNvSpPr/>
          <p:nvPr/>
        </p:nvSpPr>
        <p:spPr>
          <a:xfrm>
            <a:off x="1" y="1"/>
            <a:ext cx="12191980" cy="685799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3FE780-9D20-4FA3-8438-856E0ECA2439}"/>
              </a:ext>
            </a:extLst>
          </p:cNvPr>
          <p:cNvGrpSpPr/>
          <p:nvPr/>
        </p:nvGrpSpPr>
        <p:grpSpPr>
          <a:xfrm>
            <a:off x="3848234" y="291928"/>
            <a:ext cx="7973581" cy="3911361"/>
            <a:chOff x="3848234" y="291928"/>
            <a:chExt cx="7973581" cy="391136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C40AB6-4953-4AC5-87A9-79E41493FDBA}"/>
                </a:ext>
              </a:extLst>
            </p:cNvPr>
            <p:cNvSpPr/>
            <p:nvPr/>
          </p:nvSpPr>
          <p:spPr>
            <a:xfrm>
              <a:off x="10056412" y="300827"/>
              <a:ext cx="1765403" cy="61404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Futura PT Medium" panose="020B0602020204020303" pitchFamily="34" charset="0"/>
                </a:rPr>
                <a:t>Tile boundaries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D3D17B-04DD-413D-8597-9B037A89FF7D}"/>
                </a:ext>
              </a:extLst>
            </p:cNvPr>
            <p:cNvSpPr/>
            <p:nvPr/>
          </p:nvSpPr>
          <p:spPr>
            <a:xfrm rot="3233410">
              <a:off x="3983440" y="1565294"/>
              <a:ext cx="1564238" cy="5403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E9F580-AD7A-4B49-8B21-229CA59C7E59}"/>
                </a:ext>
              </a:extLst>
            </p:cNvPr>
            <p:cNvSpPr/>
            <p:nvPr/>
          </p:nvSpPr>
          <p:spPr>
            <a:xfrm rot="3800620">
              <a:off x="3145422" y="2960115"/>
              <a:ext cx="1945986" cy="5403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98FD6C-AD5D-4D5C-805B-75F0A29853F1}"/>
                </a:ext>
              </a:extLst>
            </p:cNvPr>
            <p:cNvSpPr/>
            <p:nvPr/>
          </p:nvSpPr>
          <p:spPr>
            <a:xfrm rot="2824672">
              <a:off x="4856868" y="676828"/>
              <a:ext cx="1225398" cy="4555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6582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thing&#10;&#10;Description automatically generated">
            <a:extLst>
              <a:ext uri="{FF2B5EF4-FFF2-40B4-BE49-F238E27FC236}">
                <a16:creationId xmlns:a16="http://schemas.microsoft.com/office/drawing/2014/main" id="{2438E730-0347-4F0C-BF7F-C3FF49C6C0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 b="1"/>
          <a:stretch/>
        </p:blipFill>
        <p:spPr>
          <a:xfrm>
            <a:off x="20" y="0"/>
            <a:ext cx="12191980" cy="6857999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3147A2-55F6-4BEA-B5B3-FA22AEB8AD1E}"/>
              </a:ext>
            </a:extLst>
          </p:cNvPr>
          <p:cNvSpPr/>
          <p:nvPr/>
        </p:nvSpPr>
        <p:spPr>
          <a:xfrm>
            <a:off x="10056412" y="300827"/>
            <a:ext cx="1765403" cy="6140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Futura PT Medium" panose="020B0602020204020303" pitchFamily="34" charset="0"/>
              </a:rPr>
              <a:t>Tile boundaries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7F633B-1A16-4E35-AE23-B49A8A8B0851}"/>
              </a:ext>
            </a:extLst>
          </p:cNvPr>
          <p:cNvSpPr/>
          <p:nvPr/>
        </p:nvSpPr>
        <p:spPr>
          <a:xfrm rot="3233410">
            <a:off x="3983440" y="1565294"/>
            <a:ext cx="1564238" cy="54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461E39-853E-451A-AF7B-2F5258BAEC8C}"/>
              </a:ext>
            </a:extLst>
          </p:cNvPr>
          <p:cNvSpPr/>
          <p:nvPr/>
        </p:nvSpPr>
        <p:spPr>
          <a:xfrm rot="3800620">
            <a:off x="3145422" y="2960115"/>
            <a:ext cx="1945986" cy="54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66126A-66EE-42DE-9235-E4AED56DEA64}"/>
              </a:ext>
            </a:extLst>
          </p:cNvPr>
          <p:cNvSpPr/>
          <p:nvPr/>
        </p:nvSpPr>
        <p:spPr>
          <a:xfrm rot="2824672">
            <a:off x="4856868" y="676828"/>
            <a:ext cx="1225398" cy="455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FCB063-257D-4874-BD71-D469DB4ACFE6}"/>
              </a:ext>
            </a:extLst>
          </p:cNvPr>
          <p:cNvSpPr/>
          <p:nvPr/>
        </p:nvSpPr>
        <p:spPr>
          <a:xfrm>
            <a:off x="8816952" y="4618721"/>
            <a:ext cx="627398" cy="574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020682-C432-4A41-A1FE-9EBF6E04382C}"/>
              </a:ext>
            </a:extLst>
          </p:cNvPr>
          <p:cNvSpPr/>
          <p:nvPr/>
        </p:nvSpPr>
        <p:spPr>
          <a:xfrm>
            <a:off x="5399632" y="5525966"/>
            <a:ext cx="750729" cy="686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0FD1C9-0E19-4982-A8AB-F7932DB4423A}"/>
              </a:ext>
            </a:extLst>
          </p:cNvPr>
          <p:cNvSpPr/>
          <p:nvPr/>
        </p:nvSpPr>
        <p:spPr>
          <a:xfrm>
            <a:off x="6747236" y="2020766"/>
            <a:ext cx="750729" cy="686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E99205-0F90-4096-9BEB-B492825A668B}"/>
              </a:ext>
            </a:extLst>
          </p:cNvPr>
          <p:cNvSpPr/>
          <p:nvPr/>
        </p:nvSpPr>
        <p:spPr>
          <a:xfrm>
            <a:off x="10135087" y="1128323"/>
            <a:ext cx="1608053" cy="14711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Relatively flat</a:t>
            </a:r>
          </a:p>
        </p:txBody>
      </p:sp>
    </p:spTree>
    <p:extLst>
      <p:ext uri="{BB962C8B-B14F-4D97-AF65-F5344CB8AC3E}">
        <p14:creationId xmlns:p14="http://schemas.microsoft.com/office/powerpoint/2010/main" val="322225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A picture containing tree, sky&#10;&#10;Description generated with very high confidence">
            <a:extLst>
              <a:ext uri="{FF2B5EF4-FFF2-40B4-BE49-F238E27FC236}">
                <a16:creationId xmlns:a16="http://schemas.microsoft.com/office/drawing/2014/main" id="{97A969C3-83ED-470B-BF4F-45B71453F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89" r="31164" b="1"/>
          <a:stretch/>
        </p:blipFill>
        <p:spPr>
          <a:xfrm>
            <a:off x="2353674" y="9"/>
            <a:ext cx="3870890" cy="7216950"/>
          </a:xfrm>
          <a:custGeom>
            <a:avLst/>
            <a:gdLst>
              <a:gd name="connsiteX0" fmla="*/ 1027762 w 3870890"/>
              <a:gd name="connsiteY0" fmla="*/ 0 h 6858000"/>
              <a:gd name="connsiteX1" fmla="*/ 3870890 w 3870890"/>
              <a:gd name="connsiteY1" fmla="*/ 0 h 6858000"/>
              <a:gd name="connsiteX2" fmla="*/ 3843239 w 3870890"/>
              <a:gd name="connsiteY2" fmla="*/ 185117 h 6858000"/>
              <a:gd name="connsiteX3" fmla="*/ 3839855 w 3870890"/>
              <a:gd name="connsiteY3" fmla="*/ 185117 h 6858000"/>
              <a:gd name="connsiteX4" fmla="*/ 2843127 w 3870890"/>
              <a:gd name="connsiteY4" fmla="*/ 6858000 h 6858000"/>
              <a:gd name="connsiteX5" fmla="*/ 0 w 3870890"/>
              <a:gd name="connsiteY5" fmla="*/ 6858000 h 6858000"/>
              <a:gd name="connsiteX6" fmla="*/ 26596 w 3870890"/>
              <a:gd name="connsiteY6" fmla="*/ 6679936 h 6858000"/>
              <a:gd name="connsiteX7" fmla="*/ 29981 w 3870890"/>
              <a:gd name="connsiteY7" fmla="*/ 66799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0890" h="6858000">
                <a:moveTo>
                  <a:pt x="1027762" y="0"/>
                </a:moveTo>
                <a:lnTo>
                  <a:pt x="3870890" y="0"/>
                </a:lnTo>
                <a:lnTo>
                  <a:pt x="3843239" y="185117"/>
                </a:lnTo>
                <a:lnTo>
                  <a:pt x="3839855" y="185117"/>
                </a:lnTo>
                <a:lnTo>
                  <a:pt x="2843127" y="6858000"/>
                </a:lnTo>
                <a:lnTo>
                  <a:pt x="0" y="6858000"/>
                </a:lnTo>
                <a:lnTo>
                  <a:pt x="26596" y="6679936"/>
                </a:lnTo>
                <a:lnTo>
                  <a:pt x="29981" y="6679936"/>
                </a:lnTo>
                <a:close/>
              </a:path>
            </a:pathLst>
          </a:custGeom>
        </p:spPr>
      </p:pic>
      <p:pic>
        <p:nvPicPr>
          <p:cNvPr id="141" name="Picture 140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A6CA6748-1805-4241-858C-F5C401B2B6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61" r="19119"/>
          <a:stretch/>
        </p:blipFill>
        <p:spPr>
          <a:xfrm>
            <a:off x="1" y="9"/>
            <a:ext cx="3381808" cy="7398317"/>
          </a:xfrm>
          <a:custGeom>
            <a:avLst/>
            <a:gdLst>
              <a:gd name="connsiteX0" fmla="*/ 0 w 3381808"/>
              <a:gd name="connsiteY0" fmla="*/ 0 h 6858000"/>
              <a:gd name="connsiteX1" fmla="*/ 3381808 w 3381808"/>
              <a:gd name="connsiteY1" fmla="*/ 0 h 6858000"/>
              <a:gd name="connsiteX2" fmla="*/ 3354157 w 3381808"/>
              <a:gd name="connsiteY2" fmla="*/ 185117 h 6858000"/>
              <a:gd name="connsiteX3" fmla="*/ 3350773 w 3381808"/>
              <a:gd name="connsiteY3" fmla="*/ 185117 h 6858000"/>
              <a:gd name="connsiteX4" fmla="*/ 2354045 w 3381808"/>
              <a:gd name="connsiteY4" fmla="*/ 6858000 h 6858000"/>
              <a:gd name="connsiteX5" fmla="*/ 0 w 338180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1808" h="6858000">
                <a:moveTo>
                  <a:pt x="0" y="0"/>
                </a:moveTo>
                <a:lnTo>
                  <a:pt x="3381808" y="0"/>
                </a:lnTo>
                <a:lnTo>
                  <a:pt x="3354157" y="185117"/>
                </a:lnTo>
                <a:lnTo>
                  <a:pt x="3350773" y="185117"/>
                </a:lnTo>
                <a:lnTo>
                  <a:pt x="235404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3" name="Isosceles Triangle 30">
            <a:extLst>
              <a:ext uri="{FF2B5EF4-FFF2-40B4-BE49-F238E27FC236}">
                <a16:creationId xmlns:a16="http://schemas.microsoft.com/office/drawing/2014/main" id="{8D0461B2-8890-486C-AD03-EF3366701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tx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2" name="Picture 241" descr="A picture containing object, sky&#10;&#10;Description generated with very high confidence">
            <a:extLst>
              <a:ext uri="{FF2B5EF4-FFF2-40B4-BE49-F238E27FC236}">
                <a16:creationId xmlns:a16="http://schemas.microsoft.com/office/drawing/2014/main" id="{14EF7818-E135-4325-8CAB-294DDC7783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26" r="26803"/>
          <a:stretch/>
        </p:blipFill>
        <p:spPr>
          <a:xfrm>
            <a:off x="5200072" y="10"/>
            <a:ext cx="3873543" cy="6857990"/>
          </a:xfrm>
          <a:custGeom>
            <a:avLst/>
            <a:gdLst>
              <a:gd name="connsiteX0" fmla="*/ 1027763 w 3873543"/>
              <a:gd name="connsiteY0" fmla="*/ 0 h 6858000"/>
              <a:gd name="connsiteX1" fmla="*/ 3873543 w 3873543"/>
              <a:gd name="connsiteY1" fmla="*/ 0 h 6858000"/>
              <a:gd name="connsiteX2" fmla="*/ 3845892 w 3873543"/>
              <a:gd name="connsiteY2" fmla="*/ 185117 h 6858000"/>
              <a:gd name="connsiteX3" fmla="*/ 3842508 w 3873543"/>
              <a:gd name="connsiteY3" fmla="*/ 185117 h 6858000"/>
              <a:gd name="connsiteX4" fmla="*/ 2845780 w 3873543"/>
              <a:gd name="connsiteY4" fmla="*/ 6858000 h 6858000"/>
              <a:gd name="connsiteX5" fmla="*/ 0 w 3873543"/>
              <a:gd name="connsiteY5" fmla="*/ 6858000 h 6858000"/>
              <a:gd name="connsiteX6" fmla="*/ 26598 w 3873543"/>
              <a:gd name="connsiteY6" fmla="*/ 6679936 h 6858000"/>
              <a:gd name="connsiteX7" fmla="*/ 29981 w 3873543"/>
              <a:gd name="connsiteY7" fmla="*/ 66799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3543" h="6858000">
                <a:moveTo>
                  <a:pt x="1027763" y="0"/>
                </a:moveTo>
                <a:lnTo>
                  <a:pt x="3873543" y="0"/>
                </a:lnTo>
                <a:lnTo>
                  <a:pt x="3845892" y="185117"/>
                </a:lnTo>
                <a:lnTo>
                  <a:pt x="3842508" y="185117"/>
                </a:lnTo>
                <a:lnTo>
                  <a:pt x="2845780" y="6858000"/>
                </a:lnTo>
                <a:lnTo>
                  <a:pt x="0" y="6858000"/>
                </a:lnTo>
                <a:lnTo>
                  <a:pt x="26598" y="6679936"/>
                </a:lnTo>
                <a:lnTo>
                  <a:pt x="29981" y="6679936"/>
                </a:lnTo>
                <a:close/>
              </a:path>
            </a:pathLst>
          </a:custGeom>
        </p:spPr>
      </p:pic>
      <p:pic>
        <p:nvPicPr>
          <p:cNvPr id="137" name="Picture 136" descr="A close up of a tree&#10;&#10;Description generated with high confidence">
            <a:extLst>
              <a:ext uri="{FF2B5EF4-FFF2-40B4-BE49-F238E27FC236}">
                <a16:creationId xmlns:a16="http://schemas.microsoft.com/office/drawing/2014/main" id="{77C9B878-CE72-43CA-8CF6-D124D54A35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08" r="41034" b="1"/>
          <a:stretch/>
        </p:blipFill>
        <p:spPr>
          <a:xfrm>
            <a:off x="8050604" y="10"/>
            <a:ext cx="4141396" cy="6857990"/>
          </a:xfrm>
          <a:custGeom>
            <a:avLst/>
            <a:gdLst>
              <a:gd name="connsiteX0" fmla="*/ 1027763 w 4141396"/>
              <a:gd name="connsiteY0" fmla="*/ 0 h 6858000"/>
              <a:gd name="connsiteX1" fmla="*/ 4141396 w 4141396"/>
              <a:gd name="connsiteY1" fmla="*/ 0 h 6858000"/>
              <a:gd name="connsiteX2" fmla="*/ 4141396 w 4141396"/>
              <a:gd name="connsiteY2" fmla="*/ 6858000 h 6858000"/>
              <a:gd name="connsiteX3" fmla="*/ 0 w 4141396"/>
              <a:gd name="connsiteY3" fmla="*/ 6858000 h 6858000"/>
              <a:gd name="connsiteX4" fmla="*/ 26597 w 4141396"/>
              <a:gd name="connsiteY4" fmla="*/ 6679936 h 6858000"/>
              <a:gd name="connsiteX5" fmla="*/ 29981 w 4141396"/>
              <a:gd name="connsiteY5" fmla="*/ 66799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1396" h="6858000">
                <a:moveTo>
                  <a:pt x="1027763" y="0"/>
                </a:moveTo>
                <a:lnTo>
                  <a:pt x="4141396" y="0"/>
                </a:lnTo>
                <a:lnTo>
                  <a:pt x="4141396" y="6858000"/>
                </a:lnTo>
                <a:lnTo>
                  <a:pt x="0" y="6858000"/>
                </a:lnTo>
                <a:lnTo>
                  <a:pt x="26597" y="6679936"/>
                </a:lnTo>
                <a:lnTo>
                  <a:pt x="29981" y="6679936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307B49-6C6F-479E-8BD4-0A8C527F4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6887" y="0"/>
            <a:ext cx="1285113" cy="6858000"/>
          </a:xfrm>
          <a:prstGeom prst="rect">
            <a:avLst/>
          </a:prstGeom>
        </p:spPr>
      </p:pic>
      <p:sp>
        <p:nvSpPr>
          <p:cNvPr id="365" name="Freeform 52">
            <a:extLst>
              <a:ext uri="{FF2B5EF4-FFF2-40B4-BE49-F238E27FC236}">
                <a16:creationId xmlns:a16="http://schemas.microsoft.com/office/drawing/2014/main" id="{D65AAC91-5A02-4AC8-B96E-9076ADE18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96666E-6795-4A46-8D7C-678BC9B15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Futura PT Bold" panose="020B0902020204020203" pitchFamily="34" charset="0"/>
              </a:rPr>
              <a:t>HŌRU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D5730-6BE6-47D0-A7B5-969DCE871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2401" y="5597506"/>
            <a:ext cx="5181601" cy="3909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Futura PT Medium" panose="020B0602020204020303" pitchFamily="34" charset="0"/>
              </a:rPr>
              <a:t>Don't build bases - build entire battlefields.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93C5D05-5243-4D5D-B24B-0696F246ED74}"/>
              </a:ext>
            </a:extLst>
          </p:cNvPr>
          <p:cNvSpPr/>
          <p:nvPr/>
        </p:nvSpPr>
        <p:spPr>
          <a:xfrm>
            <a:off x="11522562" y="3497720"/>
            <a:ext cx="671276" cy="3360270"/>
          </a:xfrm>
          <a:custGeom>
            <a:avLst/>
            <a:gdLst>
              <a:gd name="connsiteX0" fmla="*/ 28049 w 734886"/>
              <a:gd name="connsiteY0" fmla="*/ 3321011 h 3321011"/>
              <a:gd name="connsiteX1" fmla="*/ 734886 w 734886"/>
              <a:gd name="connsiteY1" fmla="*/ 3321011 h 3321011"/>
              <a:gd name="connsiteX2" fmla="*/ 690007 w 734886"/>
              <a:gd name="connsiteY2" fmla="*/ 0 h 3321011"/>
              <a:gd name="connsiteX3" fmla="*/ 0 w 734886"/>
              <a:gd name="connsiteY3" fmla="*/ 28049 h 3321011"/>
              <a:gd name="connsiteX4" fmla="*/ 28049 w 734886"/>
              <a:gd name="connsiteY4" fmla="*/ 3321011 h 3321011"/>
              <a:gd name="connsiteX0" fmla="*/ 28049 w 734886"/>
              <a:gd name="connsiteY0" fmla="*/ 3343451 h 3343451"/>
              <a:gd name="connsiteX1" fmla="*/ 734886 w 734886"/>
              <a:gd name="connsiteY1" fmla="*/ 3343451 h 3343451"/>
              <a:gd name="connsiteX2" fmla="*/ 718056 w 734886"/>
              <a:gd name="connsiteY2" fmla="*/ 0 h 3343451"/>
              <a:gd name="connsiteX3" fmla="*/ 0 w 734886"/>
              <a:gd name="connsiteY3" fmla="*/ 50489 h 3343451"/>
              <a:gd name="connsiteX4" fmla="*/ 28049 w 734886"/>
              <a:gd name="connsiteY4" fmla="*/ 3343451 h 3343451"/>
              <a:gd name="connsiteX0" fmla="*/ 28049 w 734886"/>
              <a:gd name="connsiteY0" fmla="*/ 3371500 h 3371500"/>
              <a:gd name="connsiteX1" fmla="*/ 734886 w 734886"/>
              <a:gd name="connsiteY1" fmla="*/ 3371500 h 3371500"/>
              <a:gd name="connsiteX2" fmla="*/ 718056 w 734886"/>
              <a:gd name="connsiteY2" fmla="*/ 0 h 3371500"/>
              <a:gd name="connsiteX3" fmla="*/ 0 w 734886"/>
              <a:gd name="connsiteY3" fmla="*/ 78538 h 3371500"/>
              <a:gd name="connsiteX4" fmla="*/ 28049 w 734886"/>
              <a:gd name="connsiteY4" fmla="*/ 3371500 h 3371500"/>
              <a:gd name="connsiteX0" fmla="*/ 28049 w 734886"/>
              <a:gd name="connsiteY0" fmla="*/ 3371500 h 3371500"/>
              <a:gd name="connsiteX1" fmla="*/ 734886 w 734886"/>
              <a:gd name="connsiteY1" fmla="*/ 3371500 h 3371500"/>
              <a:gd name="connsiteX2" fmla="*/ 670349 w 734886"/>
              <a:gd name="connsiteY2" fmla="*/ 0 h 3371500"/>
              <a:gd name="connsiteX3" fmla="*/ 0 w 734886"/>
              <a:gd name="connsiteY3" fmla="*/ 78538 h 3371500"/>
              <a:gd name="connsiteX4" fmla="*/ 28049 w 734886"/>
              <a:gd name="connsiteY4" fmla="*/ 3371500 h 3371500"/>
              <a:gd name="connsiteX0" fmla="*/ 28049 w 671276"/>
              <a:gd name="connsiteY0" fmla="*/ 3371500 h 3371500"/>
              <a:gd name="connsiteX1" fmla="*/ 671276 w 671276"/>
              <a:gd name="connsiteY1" fmla="*/ 3371500 h 3371500"/>
              <a:gd name="connsiteX2" fmla="*/ 670349 w 671276"/>
              <a:gd name="connsiteY2" fmla="*/ 0 h 3371500"/>
              <a:gd name="connsiteX3" fmla="*/ 0 w 671276"/>
              <a:gd name="connsiteY3" fmla="*/ 78538 h 3371500"/>
              <a:gd name="connsiteX4" fmla="*/ 28049 w 671276"/>
              <a:gd name="connsiteY4" fmla="*/ 3371500 h 3371500"/>
              <a:gd name="connsiteX0" fmla="*/ 20097 w 671276"/>
              <a:gd name="connsiteY0" fmla="*/ 3371500 h 3371500"/>
              <a:gd name="connsiteX1" fmla="*/ 671276 w 671276"/>
              <a:gd name="connsiteY1" fmla="*/ 3371500 h 3371500"/>
              <a:gd name="connsiteX2" fmla="*/ 670349 w 671276"/>
              <a:gd name="connsiteY2" fmla="*/ 0 h 3371500"/>
              <a:gd name="connsiteX3" fmla="*/ 0 w 671276"/>
              <a:gd name="connsiteY3" fmla="*/ 78538 h 3371500"/>
              <a:gd name="connsiteX4" fmla="*/ 20097 w 671276"/>
              <a:gd name="connsiteY4" fmla="*/ 3371500 h 33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276" h="3371500">
                <a:moveTo>
                  <a:pt x="20097" y="3371500"/>
                </a:moveTo>
                <a:lnTo>
                  <a:pt x="671276" y="3371500"/>
                </a:lnTo>
                <a:lnTo>
                  <a:pt x="670349" y="0"/>
                </a:lnTo>
                <a:lnTo>
                  <a:pt x="0" y="78538"/>
                </a:lnTo>
                <a:lnTo>
                  <a:pt x="20097" y="3371500"/>
                </a:lnTo>
                <a:close/>
              </a:path>
            </a:pathLst>
          </a:cu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D8109CAA-ABA7-4DC4-A297-94FAFD055F3C}"/>
              </a:ext>
            </a:extLst>
          </p:cNvPr>
          <p:cNvSpPr txBox="1">
            <a:spLocks/>
          </p:cNvSpPr>
          <p:nvPr/>
        </p:nvSpPr>
        <p:spPr>
          <a:xfrm>
            <a:off x="4092546" y="6224296"/>
            <a:ext cx="1488141" cy="3978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1400" dirty="0">
                <a:solidFill>
                  <a:srgbClr val="FF0000"/>
                </a:solidFill>
                <a:latin typeface="Futura PT Cond Medium" panose="020B0606020204020203" pitchFamily="34" charset="0"/>
              </a:rPr>
              <a:t>https://horugame.com</a:t>
            </a:r>
          </a:p>
        </p:txBody>
      </p:sp>
      <p:sp>
        <p:nvSpPr>
          <p:cNvPr id="14" name="Rectangle 13">
            <a:hlinkClick r:id="rId8"/>
            <a:extLst>
              <a:ext uri="{FF2B5EF4-FFF2-40B4-BE49-F238E27FC236}">
                <a16:creationId xmlns:a16="http://schemas.microsoft.com/office/drawing/2014/main" id="{88B48888-E031-43ED-B87C-F743457237B5}"/>
              </a:ext>
            </a:extLst>
          </p:cNvPr>
          <p:cNvSpPr/>
          <p:nvPr/>
        </p:nvSpPr>
        <p:spPr>
          <a:xfrm>
            <a:off x="4092402" y="6224295"/>
            <a:ext cx="1334622" cy="29005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57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FORCE FIELDS (SHIELDS)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21276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Don’t block movement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Don’t block visibility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Block bullets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 err="1">
                <a:latin typeface="Futura PT Medium" panose="020B0602020204020303" pitchFamily="34" charset="0"/>
              </a:rPr>
              <a:t>Navmesh</a:t>
            </a:r>
            <a:r>
              <a:rPr lang="en-US" sz="2000" dirty="0">
                <a:latin typeface="Futura PT Medium" panose="020B0602020204020303" pitchFamily="34" charset="0"/>
              </a:rPr>
              <a:t> is unaware of them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Have to use 3D object scanning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Marked by a flag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Static (but don’t have to be if you’re brave)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125F5-4045-472E-A293-D823EF178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42" y="2531018"/>
            <a:ext cx="4127809" cy="39781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08B56C-0514-4608-AD39-DCEF06E2F735}"/>
              </a:ext>
            </a:extLst>
          </p:cNvPr>
          <p:cNvSpPr/>
          <p:nvPr/>
        </p:nvSpPr>
        <p:spPr>
          <a:xfrm>
            <a:off x="1334941" y="2423160"/>
            <a:ext cx="103669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Traits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006E27-8B39-4528-8A41-3CDB6F7D088A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35363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5FDF9-744B-4952-9796-E775A427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743328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Futura PT Bold" panose="020B0902020204020203" pitchFamily="34" charset="0"/>
              </a:rPr>
              <a:t>NAVMESH ERRORS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ld" panose="020B0902020204020203" pitchFamily="34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21276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Unnecessary edges on </a:t>
            </a:r>
            <a:r>
              <a:rPr lang="en-US" sz="2000" dirty="0" err="1">
                <a:latin typeface="Futura PT Medium" panose="020B0602020204020303" pitchFamily="34" charset="0"/>
              </a:rPr>
              <a:t>navmesh</a:t>
            </a:r>
            <a:r>
              <a:rPr lang="en-US" sz="2000" dirty="0">
                <a:latin typeface="Futura PT Medium" panose="020B0602020204020303" pitchFamily="34" charset="0"/>
              </a:rPr>
              <a:t> tile boundaries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Filter them out during generation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This is why we need </a:t>
            </a:r>
            <a:r>
              <a:rPr lang="en-US" sz="2000" dirty="0" err="1">
                <a:latin typeface="Futura PT Medium" panose="020B0602020204020303" pitchFamily="34" charset="0"/>
              </a:rPr>
              <a:t>raycasts</a:t>
            </a:r>
            <a:r>
              <a:rPr lang="en-US" sz="2000" dirty="0">
                <a:latin typeface="Futura PT Medium" panose="020B0602020204020303" pitchFamily="34" charset="0"/>
              </a:rPr>
              <a:t> vs. every </a:t>
            </a:r>
            <a:r>
              <a:rPr lang="en-US" sz="2000" dirty="0" err="1">
                <a:latin typeface="Futura PT Medium" panose="020B0602020204020303" pitchFamily="34" charset="0"/>
              </a:rPr>
              <a:t>navmesh</a:t>
            </a:r>
            <a:r>
              <a:rPr lang="en-US" sz="2000" dirty="0">
                <a:latin typeface="Futura PT Medium" panose="020B0602020204020303" pitchFamily="34" charset="0"/>
              </a:rPr>
              <a:t> vertex is a cover point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3661580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Navmesh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 Boundaries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125F5-4045-472E-A293-D823EF178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55" y="2720531"/>
            <a:ext cx="5588967" cy="299708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35363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73447-BCD7-4D85-9867-636B9A905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09575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Futura PT Bold" panose="020B0902020204020203" pitchFamily="34" charset="0"/>
              </a:rPr>
              <a:t>NAVMESH ERRORS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ld" panose="020B0902020204020203" pitchFamily="34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21276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Recast does this by default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Extra cover points hit performance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Use nav modifier volumes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Manual process </a:t>
            </a:r>
            <a:r>
              <a:rPr lang="en-US" sz="2000" dirty="0">
                <a:latin typeface="Futura PT Medium" panose="020B0602020204020303" pitchFamily="34" charset="0"/>
                <a:sym typeface="Wingdings" panose="05000000000000000000" pitchFamily="2" charset="2"/>
              </a:rPr>
              <a:t>:-(</a:t>
            </a:r>
            <a:endParaRPr lang="en-US" sz="2000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412805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Navmesh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 Inside </a:t>
            </a: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O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bjects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Medium" panose="020B0602020204020303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39842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2676638-6F95-4A88-AFE4-A9D7FCFC4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44" y="4177468"/>
            <a:ext cx="2186009" cy="218998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706F3-A82D-4A53-B43F-D198E0DF9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522383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Futura PT Bold" panose="020B0902020204020203" pitchFamily="34" charset="0"/>
              </a:rPr>
              <a:t>NAVMESH ERRORS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ld" panose="020B0902020204020203" pitchFamily="34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21276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Recast does this by default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Extra cover points hit performance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Use nav modifier volumes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Manual process </a:t>
            </a:r>
            <a:r>
              <a:rPr lang="en-US" sz="2000" dirty="0">
                <a:latin typeface="Futura PT Medium" panose="020B0602020204020303" pitchFamily="34" charset="0"/>
                <a:sym typeface="Wingdings" panose="05000000000000000000" pitchFamily="2" charset="2"/>
              </a:rPr>
              <a:t>:-(</a:t>
            </a:r>
            <a:endParaRPr lang="en-US" sz="2000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412805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Navmesh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 Inside </a:t>
            </a: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O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bjects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Medium" panose="020B0602020204020303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39842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2" descr="https://cdn-images-1.medium.com/max/800/1*XJA6sdi83hgfbqUridT1eg.png">
            <a:extLst>
              <a:ext uri="{FF2B5EF4-FFF2-40B4-BE49-F238E27FC236}">
                <a16:creationId xmlns:a16="http://schemas.microsoft.com/office/drawing/2014/main" id="{931A9188-D552-44BC-B292-CA03AA676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00" y="5451846"/>
            <a:ext cx="1370900" cy="37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22133FB5-E8F0-4D51-8908-A273A177B633}"/>
              </a:ext>
            </a:extLst>
          </p:cNvPr>
          <p:cNvSpPr/>
          <p:nvPr/>
        </p:nvSpPr>
        <p:spPr>
          <a:xfrm>
            <a:off x="7654052" y="4457389"/>
            <a:ext cx="1279163" cy="862782"/>
          </a:xfrm>
          <a:prstGeom prst="rightArrow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718357-B6BD-411A-A336-64810383E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44" y="4177468"/>
            <a:ext cx="2186009" cy="218998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3C9F9-1A08-4364-8ABC-37339356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070958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Futura PT Bold" panose="020B0902020204020203" pitchFamily="34" charset="0"/>
              </a:rPr>
              <a:t>NAVMESH ERRORS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ld" panose="020B0902020204020203" pitchFamily="34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21276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Recast does this by default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Extra cover points hit performance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Use nav modifier volumes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Manual process </a:t>
            </a:r>
            <a:r>
              <a:rPr lang="en-US" sz="2000" dirty="0">
                <a:latin typeface="Futura PT Medium" panose="020B0602020204020303" pitchFamily="34" charset="0"/>
                <a:sym typeface="Wingdings" panose="05000000000000000000" pitchFamily="2" charset="2"/>
              </a:rPr>
              <a:t>:-(</a:t>
            </a:r>
            <a:endParaRPr lang="en-US" sz="2000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412805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Navmesh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 Inside </a:t>
            </a: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O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bjects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Medium" panose="020B0602020204020303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39842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 descr="https://cdn-images-1.medium.com/max/800/1*XJA6sdi83hgfbqUridT1eg.png">
            <a:extLst>
              <a:ext uri="{FF2B5EF4-FFF2-40B4-BE49-F238E27FC236}">
                <a16:creationId xmlns:a16="http://schemas.microsoft.com/office/drawing/2014/main" id="{E191A6DB-A92C-4C7B-8C66-23D8A1F57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00" y="5451846"/>
            <a:ext cx="1370900" cy="37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439DAAA1-090B-4E80-B20B-4CFA8E6AEE16}"/>
              </a:ext>
            </a:extLst>
          </p:cNvPr>
          <p:cNvSpPr/>
          <p:nvPr/>
        </p:nvSpPr>
        <p:spPr>
          <a:xfrm>
            <a:off x="7654052" y="4457389"/>
            <a:ext cx="1279163" cy="862782"/>
          </a:xfrm>
          <a:prstGeom prst="rightArrow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AECACB-C52F-41F9-AFC5-010FECB70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284" y="4177469"/>
            <a:ext cx="2186010" cy="2189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B48A64-F6F5-4199-AB39-2F90D7AA2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44" y="4177468"/>
            <a:ext cx="2186009" cy="218998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E3935-9F97-4560-9CB8-078D5C8C9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667405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8D8C37-93BD-4646-8509-9024D7655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31" y="2373931"/>
            <a:ext cx="5889120" cy="3993526"/>
          </a:xfrm>
          <a:prstGeom prst="rect">
            <a:avLst/>
          </a:prstGeom>
        </p:spPr>
      </p:pic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1D80C-F66F-4C50-A0E3-FDBE06C8D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324" y="760559"/>
            <a:ext cx="10150475" cy="1237968"/>
          </a:xfrm>
        </p:spPr>
        <p:txBody>
          <a:bodyPr>
            <a:normAutofit/>
          </a:bodyPr>
          <a:lstStyle/>
          <a:p>
            <a:r>
              <a:rPr lang="en-US" dirty="0">
                <a:latin typeface="Futura PT Bold" panose="020B0902020204020203" pitchFamily="34" charset="0"/>
              </a:rPr>
              <a:t>DATA PERSISTENCE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D6850A-C24D-43A5-8524-E7B769576540}"/>
              </a:ext>
            </a:extLst>
          </p:cNvPr>
          <p:cNvSpPr/>
          <p:nvPr/>
        </p:nvSpPr>
        <p:spPr>
          <a:xfrm>
            <a:off x="5517065" y="4928348"/>
            <a:ext cx="195053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The </a:t>
            </a: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O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ctree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Medium" panose="020B0602020204020303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06552D-9ECB-43D6-B510-A607D41709AA}"/>
              </a:ext>
            </a:extLst>
          </p:cNvPr>
          <p:cNvCxnSpPr>
            <a:cxnSpLocks/>
          </p:cNvCxnSpPr>
          <p:nvPr/>
        </p:nvCxnSpPr>
        <p:spPr>
          <a:xfrm>
            <a:off x="5621811" y="5468304"/>
            <a:ext cx="39842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46047-E283-4F49-B4AA-DE5BD4841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67426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DATA PERSISTENCE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1"/>
            <a:ext cx="4936067" cy="346563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Divides 3D space into regions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Divide cube into 8 smaller cubes,</a:t>
            </a:r>
            <a:br>
              <a:rPr lang="en-US" sz="2000" dirty="0">
                <a:latin typeface="Futura PT Medium" panose="020B0602020204020303" pitchFamily="34" charset="0"/>
              </a:rPr>
            </a:br>
            <a:r>
              <a:rPr lang="en-US" sz="2000" dirty="0">
                <a:latin typeface="Futura PT Medium" panose="020B0602020204020303" pitchFamily="34" charset="0"/>
              </a:rPr>
              <a:t>rinse &amp; repeat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UE4 has got you covered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No documentation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Steal </a:t>
            </a:r>
            <a:r>
              <a:rPr lang="en-US" sz="2000" dirty="0" err="1">
                <a:latin typeface="Futura PT Medium" panose="020B0602020204020303" pitchFamily="34" charset="0"/>
              </a:rPr>
              <a:t>navmesh</a:t>
            </a:r>
            <a:r>
              <a:rPr lang="en-US" sz="2000" dirty="0">
                <a:latin typeface="Futura PT Medium" panose="020B0602020204020303" pitchFamily="34" charset="0"/>
              </a:rPr>
              <a:t> octree integration code</a:t>
            </a:r>
            <a:br>
              <a:rPr lang="en-US" sz="2000" dirty="0">
                <a:latin typeface="Futura PT Medium" panose="020B0602020204020303" pitchFamily="34" charset="0"/>
              </a:rPr>
            </a:br>
            <a:r>
              <a:rPr lang="en-US" sz="2000" dirty="0">
                <a:latin typeface="Futura PT Medium" panose="020B0602020204020303" pitchFamily="34" charset="0"/>
              </a:rPr>
              <a:t>from </a:t>
            </a:r>
            <a:r>
              <a:rPr lang="en-US" sz="1600" i="1" dirty="0" err="1">
                <a:latin typeface="Futura PT Medium" panose="020B0602020204020303" pitchFamily="34" charset="0"/>
              </a:rPr>
              <a:t>FNavigationOctree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Performance vs. 2D acceleration structure, e.g. </a:t>
            </a:r>
            <a:r>
              <a:rPr lang="en-US" sz="1600" i="1" dirty="0" err="1">
                <a:latin typeface="Futura PT Medium" panose="020B0602020204020303" pitchFamily="34" charset="0"/>
              </a:rPr>
              <a:t>TMap</a:t>
            </a:r>
            <a:r>
              <a:rPr lang="en-US" sz="1600" i="1" dirty="0">
                <a:latin typeface="Futura PT Medium" panose="020B0602020204020303" pitchFamily="34" charset="0"/>
              </a:rPr>
              <a:t>&lt;</a:t>
            </a:r>
            <a:r>
              <a:rPr lang="en-US" sz="1600" i="1" dirty="0" err="1">
                <a:latin typeface="Futura PT Medium" panose="020B0602020204020303" pitchFamily="34" charset="0"/>
              </a:rPr>
              <a:t>FGridLocation</a:t>
            </a:r>
            <a:r>
              <a:rPr lang="en-US" sz="1600" i="1" dirty="0">
                <a:latin typeface="Futura PT Medium" panose="020B0602020204020303" pitchFamily="34" charset="0"/>
              </a:rPr>
              <a:t>, </a:t>
            </a:r>
            <a:r>
              <a:rPr lang="en-US" sz="1600" i="1" dirty="0" err="1">
                <a:latin typeface="Futura PT Medium" panose="020B0602020204020303" pitchFamily="34" charset="0"/>
              </a:rPr>
              <a:t>FCoverPoints</a:t>
            </a:r>
            <a:r>
              <a:rPr lang="en-US" sz="1600" i="1" dirty="0">
                <a:latin typeface="Futura PT Medium" panose="020B0602020204020303" pitchFamily="34" charset="0"/>
              </a:rPr>
              <a:t>&gt;</a:t>
            </a:r>
            <a:r>
              <a:rPr lang="en-US" sz="2000" dirty="0">
                <a:latin typeface="Futura PT Medium" panose="020B0602020204020303" pitchFamily="34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95053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The Octree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39842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https://upload.wikimedia.org/wikipedia/commons/thumb/3/35/Octree2.png/640px-Octree2.png">
            <a:extLst>
              <a:ext uri="{FF2B5EF4-FFF2-40B4-BE49-F238E27FC236}">
                <a16:creationId xmlns:a16="http://schemas.microsoft.com/office/drawing/2014/main" id="{6237A1B9-009A-4B1B-97AE-39D53EF6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385" y="2640985"/>
            <a:ext cx="4992491" cy="286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4F943F-6F9F-4A73-A386-D405D3FE4217}"/>
              </a:ext>
            </a:extLst>
          </p:cNvPr>
          <p:cNvSpPr/>
          <p:nvPr/>
        </p:nvSpPr>
        <p:spPr>
          <a:xfrm>
            <a:off x="7137465" y="5622798"/>
            <a:ext cx="3766672" cy="3161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600" i="1" dirty="0">
                <a:solidFill>
                  <a:prstClr val="white"/>
                </a:solidFill>
                <a:latin typeface="Futura PT Medium" panose="020B0602020204020303" pitchFamily="34" charset="0"/>
              </a:rPr>
              <a:t>A more accurate and boring representation.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A8DC0-F6EE-43DA-BB06-5A1A5163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153734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Futura PT Bold" panose="020B0902020204020203" pitchFamily="34" charset="0"/>
              </a:rPr>
              <a:t>DATA PERSISTENCE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1"/>
            <a:ext cx="4936067" cy="346563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Location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Cover object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Is it taken?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Is it a shield?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Easily extensible: height, arc of coverage, health, type (wood, concrete), etc.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06646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Cover Data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Medium" panose="020B0602020204020303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39842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6237A1B9-009A-4B1B-97AE-39D53EF6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4280" y="1697043"/>
            <a:ext cx="2752700" cy="475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802DE-9800-40F6-846F-6AB1D80F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176636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125F5-4045-472E-A293-D823EF178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1"/>
            <a:ext cx="12191980" cy="68579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58C25C-3CB2-4F88-9E02-E3DB8DE053DF}"/>
              </a:ext>
            </a:extLst>
          </p:cNvPr>
          <p:cNvSpPr/>
          <p:nvPr/>
        </p:nvSpPr>
        <p:spPr>
          <a:xfrm>
            <a:off x="0" y="2572621"/>
            <a:ext cx="12191980" cy="1828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defRPr/>
            </a:pPr>
            <a:r>
              <a:rPr lang="en-US" sz="6000" dirty="0">
                <a:solidFill>
                  <a:prstClr val="white"/>
                </a:solidFill>
                <a:latin typeface="Futura PT Bold" panose="020B0902020204020203" pitchFamily="34" charset="0"/>
              </a:rPr>
              <a:t>Generation Workflow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Bold" panose="020B090202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85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latin typeface="Futura PT Bold" panose="020B0902020204020203" pitchFamily="34" charset="0"/>
              </a:rPr>
              <a:t>REAL-TIME UPDATES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ld" panose="020B0902020204020203" pitchFamily="34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Hook into Recast’s tile update events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4640950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Data Generation Workflow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0E0D4-B87D-46C7-8891-9A1FB5F3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125905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2A39B1-81CB-4E7A-AC77-AA2C79B3A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32" y="3509158"/>
            <a:ext cx="4586987" cy="27482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10B76C-DFD4-47D4-A28F-3B6AEC86305A}"/>
              </a:ext>
            </a:extLst>
          </p:cNvPr>
          <p:cNvSpPr/>
          <p:nvPr/>
        </p:nvSpPr>
        <p:spPr>
          <a:xfrm>
            <a:off x="2031834" y="2639259"/>
            <a:ext cx="2044278" cy="484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white"/>
                </a:solidFill>
                <a:latin typeface="Futura PT Medium" panose="020B0602020204020303" pitchFamily="34" charset="0"/>
              </a:rPr>
              <a:t>Cover Points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9FBDD-3262-4F4D-9602-6A6EC9F2C209}"/>
              </a:ext>
            </a:extLst>
          </p:cNvPr>
          <p:cNvSpPr/>
          <p:nvPr/>
        </p:nvSpPr>
        <p:spPr>
          <a:xfrm>
            <a:off x="7576120" y="2636520"/>
            <a:ext cx="1802609" cy="484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white"/>
                </a:solidFill>
                <a:latin typeface="Futura PT Medium" panose="020B0602020204020303" pitchFamily="34" charset="0"/>
              </a:rPr>
              <a:t>Cover Rails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Futura PT Bold" panose="020B0902020204020203" pitchFamily="34" charset="0"/>
              </a:rPr>
              <a:t>COVER SYSTEMS</a:t>
            </a:r>
            <a:endParaRPr lang="en-US" dirty="0">
              <a:latin typeface="Futura PT Bold" panose="020B090202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77447-1852-45E4-AC07-BA01398F7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4078" y="0"/>
            <a:ext cx="4114800" cy="365125"/>
          </a:xfrm>
        </p:spPr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02F323-9260-4F66-87F2-160EF0F3C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" y="3502957"/>
            <a:ext cx="4597338" cy="275450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4160B3-6226-490E-9D28-AE144EE9344B}"/>
              </a:ext>
            </a:extLst>
          </p:cNvPr>
          <p:cNvCxnSpPr>
            <a:cxnSpLocks/>
          </p:cNvCxnSpPr>
          <p:nvPr/>
        </p:nvCxnSpPr>
        <p:spPr>
          <a:xfrm flipV="1">
            <a:off x="5773487" y="3893821"/>
            <a:ext cx="0" cy="20269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987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latin typeface="Futura PT Bold" panose="020B0902020204020203" pitchFamily="34" charset="0"/>
              </a:rPr>
              <a:t>REAL-TIME UPDATES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ld" panose="020B0902020204020203" pitchFamily="34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Hook into Recast’s tile update events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Subclass </a:t>
            </a:r>
            <a:r>
              <a:rPr lang="en-US" sz="1600" i="1" dirty="0" err="1">
                <a:latin typeface="Futura PT Medium" panose="020B0602020204020303" pitchFamily="34" charset="0"/>
              </a:rPr>
              <a:t>ARecastNavMesh</a:t>
            </a:r>
            <a:r>
              <a:rPr lang="en-US" sz="2000" dirty="0">
                <a:latin typeface="Futura PT Medium" panose="020B0602020204020303" pitchFamily="34" charset="0"/>
              </a:rPr>
              <a:t>, bind to </a:t>
            </a:r>
            <a:r>
              <a:rPr lang="en-US" sz="1600" i="1" dirty="0" err="1">
                <a:latin typeface="Futura PT Medium" panose="020B0602020204020303" pitchFamily="34" charset="0"/>
              </a:rPr>
              <a:t>OnNavigationGenerationFinishedDelegate</a:t>
            </a:r>
            <a:endParaRPr lang="en-US" sz="2000" i="1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4640950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Data Generation Workflow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97667-C7C8-447C-8DAD-7E8FC38F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573720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latin typeface="Futura PT Bold" panose="020B0902020204020203" pitchFamily="34" charset="0"/>
              </a:rPr>
              <a:t>REAL-TIME UPDATES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ld" panose="020B0902020204020203" pitchFamily="34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Hook into Recast’s tile update events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Subclass </a:t>
            </a:r>
            <a:r>
              <a:rPr lang="en-US" sz="1600" i="1" dirty="0" err="1">
                <a:latin typeface="Futura PT Medium" panose="020B0602020204020303" pitchFamily="34" charset="0"/>
              </a:rPr>
              <a:t>ARecastNavMesh</a:t>
            </a:r>
            <a:r>
              <a:rPr lang="en-US" sz="2000" dirty="0">
                <a:latin typeface="Futura PT Medium" panose="020B0602020204020303" pitchFamily="34" charset="0"/>
              </a:rPr>
              <a:t>, bind to </a:t>
            </a:r>
            <a:r>
              <a:rPr lang="en-US" sz="1600" i="1" dirty="0" err="1">
                <a:latin typeface="Futura PT Medium" panose="020B0602020204020303" pitchFamily="34" charset="0"/>
              </a:rPr>
              <a:t>OnNavigationGenerationFinishedDelegate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Recast spams these, so buffer unique tiles every x </a:t>
            </a:r>
            <a:r>
              <a:rPr lang="en-US" sz="2000" dirty="0" err="1">
                <a:latin typeface="Futura PT Medium" panose="020B0602020204020303" pitchFamily="34" charset="0"/>
              </a:rPr>
              <a:t>ms</a:t>
            </a:r>
            <a:r>
              <a:rPr lang="en-US" sz="2000" dirty="0">
                <a:latin typeface="Futura PT Medium" panose="020B0602020204020303" pitchFamily="34" charset="0"/>
              </a:rPr>
              <a:t> and broadcast then (x = 0.2)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4640950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Data Generation Workflow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84C34-6B9F-4344-B024-7055C480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808163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latin typeface="Futura PT Bold" panose="020B0902020204020203" pitchFamily="34" charset="0"/>
              </a:rPr>
              <a:t>REAL-TIME UPDATES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ld" panose="020B0902020204020203" pitchFamily="34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Hook into Recast’s tile update events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Subclass </a:t>
            </a:r>
            <a:r>
              <a:rPr lang="en-US" sz="1600" i="1" dirty="0" err="1">
                <a:latin typeface="Futura PT Medium" panose="020B0602020204020303" pitchFamily="34" charset="0"/>
              </a:rPr>
              <a:t>ARecastNavMesh</a:t>
            </a:r>
            <a:r>
              <a:rPr lang="en-US" sz="2000" dirty="0">
                <a:latin typeface="Futura PT Medium" panose="020B0602020204020303" pitchFamily="34" charset="0"/>
              </a:rPr>
              <a:t>, bind to </a:t>
            </a:r>
            <a:r>
              <a:rPr lang="en-US" sz="1600" i="1" dirty="0" err="1">
                <a:latin typeface="Futura PT Medium" panose="020B0602020204020303" pitchFamily="34" charset="0"/>
              </a:rPr>
              <a:t>OnNavigationGenerationFinishedDelegate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Recast spams these, so buffer unique tiles every x </a:t>
            </a:r>
            <a:r>
              <a:rPr lang="en-US" sz="2000" dirty="0" err="1">
                <a:latin typeface="Futura PT Medium" panose="020B0602020204020303" pitchFamily="34" charset="0"/>
              </a:rPr>
              <a:t>ms</a:t>
            </a:r>
            <a:r>
              <a:rPr lang="en-US" sz="2000" dirty="0">
                <a:latin typeface="Futura PT Medium" panose="020B0602020204020303" pitchFamily="34" charset="0"/>
              </a:rPr>
              <a:t> and broadcast then (x = 0.2)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Called </a:t>
            </a:r>
            <a:r>
              <a:rPr lang="en-US" sz="1600" i="1" dirty="0" err="1">
                <a:latin typeface="Futura PT Medium" panose="020B0602020204020303" pitchFamily="34" charset="0"/>
              </a:rPr>
              <a:t>NavmeshTilesUpdatedBufferedDelegate</a:t>
            </a:r>
            <a:br>
              <a:rPr lang="en-US" sz="2000" i="1" dirty="0">
                <a:latin typeface="Futura PT Medium" panose="020B0602020204020303" pitchFamily="34" charset="0"/>
              </a:rPr>
            </a:br>
            <a:r>
              <a:rPr lang="en-US" sz="2000" dirty="0">
                <a:latin typeface="Futura PT Medium" panose="020B0602020204020303" pitchFamily="34" charset="0"/>
              </a:rPr>
              <a:t>in the sample project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4640950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Data Generation Workflow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F881E-1A47-4892-BD32-94199B9C4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321899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latin typeface="Futura PT Bold" panose="020B0902020204020203" pitchFamily="34" charset="0"/>
              </a:rPr>
              <a:t>REAL-TIME UPDATES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ld" panose="020B0902020204020203" pitchFamily="34" charset="0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4640950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Data Generation Workflow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095FF77-4E84-4542-919F-13736B7AC68B}"/>
              </a:ext>
            </a:extLst>
          </p:cNvPr>
          <p:cNvSpPr txBox="1">
            <a:spLocks/>
          </p:cNvSpPr>
          <p:nvPr/>
        </p:nvSpPr>
        <p:spPr>
          <a:xfrm>
            <a:off x="1311849" y="3182112"/>
            <a:ext cx="4936067" cy="3675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Hook into Recast’s tile update events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Subclass </a:t>
            </a:r>
            <a:r>
              <a:rPr lang="en-US" sz="1600" i="1" dirty="0" err="1">
                <a:latin typeface="Futura PT Medium" panose="020B0602020204020303" pitchFamily="34" charset="0"/>
              </a:rPr>
              <a:t>ARecastNavMesh</a:t>
            </a:r>
            <a:r>
              <a:rPr lang="en-US" sz="2000" dirty="0">
                <a:latin typeface="Futura PT Medium" panose="020B0602020204020303" pitchFamily="34" charset="0"/>
              </a:rPr>
              <a:t>, bind to </a:t>
            </a:r>
            <a:r>
              <a:rPr lang="en-US" sz="1600" i="1" dirty="0" err="1">
                <a:latin typeface="Futura PT Medium" panose="020B0602020204020303" pitchFamily="34" charset="0"/>
              </a:rPr>
              <a:t>OnNavigationGenerationFinishedDelegate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Recast spams these, so buffer unique tiles every x </a:t>
            </a:r>
            <a:r>
              <a:rPr lang="en-US" sz="2000" dirty="0" err="1">
                <a:latin typeface="Futura PT Medium" panose="020B0602020204020303" pitchFamily="34" charset="0"/>
              </a:rPr>
              <a:t>ms</a:t>
            </a:r>
            <a:r>
              <a:rPr lang="en-US" sz="2000" dirty="0">
                <a:latin typeface="Futura PT Medium" panose="020B0602020204020303" pitchFamily="34" charset="0"/>
              </a:rPr>
              <a:t> and broadcast then (x = 0.2)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Called </a:t>
            </a:r>
            <a:r>
              <a:rPr lang="en-US" sz="1600" i="1" dirty="0" err="1">
                <a:latin typeface="Futura PT Medium" panose="020B0602020204020303" pitchFamily="34" charset="0"/>
              </a:rPr>
              <a:t>NavmeshTilesUpdatedBufferedDelegate</a:t>
            </a:r>
            <a:br>
              <a:rPr lang="en-US" sz="2000" i="1" dirty="0">
                <a:latin typeface="Futura PT Medium" panose="020B0602020204020303" pitchFamily="34" charset="0"/>
              </a:rPr>
            </a:br>
            <a:r>
              <a:rPr lang="en-US" sz="2000" dirty="0">
                <a:latin typeface="Futura PT Medium" panose="020B0602020204020303" pitchFamily="34" charset="0"/>
              </a:rPr>
              <a:t>in the sample project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The cover system binds to this and launches async tasks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EDCFD-44CA-4F0B-B560-AD15178B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884743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latin typeface="Futura PT Bold" panose="020B0902020204020203" pitchFamily="34" charset="0"/>
              </a:rPr>
              <a:t>REAL-TIME UPDATES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ld" panose="020B0902020204020203" pitchFamily="34" charset="0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4640950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Data Generation Workflow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43AD816-D021-47C8-AB27-B96D73350A95}"/>
              </a:ext>
            </a:extLst>
          </p:cNvPr>
          <p:cNvGrpSpPr/>
          <p:nvPr/>
        </p:nvGrpSpPr>
        <p:grpSpPr>
          <a:xfrm>
            <a:off x="7128316" y="180211"/>
            <a:ext cx="4192350" cy="6514266"/>
            <a:chOff x="7128316" y="180211"/>
            <a:chExt cx="4192350" cy="651426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E9AEE8-898F-4A7D-BBFF-D081BDBF93A7}"/>
                </a:ext>
              </a:extLst>
            </p:cNvPr>
            <p:cNvSpPr/>
            <p:nvPr/>
          </p:nvSpPr>
          <p:spPr>
            <a:xfrm>
              <a:off x="7128316" y="180211"/>
              <a:ext cx="4192350" cy="6514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3F15C41-B21E-45A2-8B9C-6ED1A556EF20}"/>
                </a:ext>
              </a:extLst>
            </p:cNvPr>
            <p:cNvSpPr/>
            <p:nvPr/>
          </p:nvSpPr>
          <p:spPr>
            <a:xfrm>
              <a:off x="7590720" y="493167"/>
              <a:ext cx="3164019" cy="706385"/>
            </a:xfrm>
            <a:prstGeom prst="roundRect">
              <a:avLst/>
            </a:prstGeom>
            <a:solidFill>
              <a:srgbClr val="CC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/>
                <a:t>Navmesh</a:t>
              </a:r>
              <a:endParaRPr lang="en-US" sz="2800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922B5F7-6087-43E5-B119-9F6CAB6C4C3C}"/>
                </a:ext>
              </a:extLst>
            </p:cNvPr>
            <p:cNvCxnSpPr>
              <a:cxnSpLocks/>
            </p:cNvCxnSpPr>
            <p:nvPr/>
          </p:nvCxnSpPr>
          <p:spPr>
            <a:xfrm>
              <a:off x="7731532" y="3269423"/>
              <a:ext cx="0" cy="802467"/>
            </a:xfrm>
            <a:prstGeom prst="straightConnector1">
              <a:avLst/>
            </a:prstGeom>
            <a:ln w="571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6F7D10C-A795-4C12-AC70-A49ADC27BAF5}"/>
                </a:ext>
              </a:extLst>
            </p:cNvPr>
            <p:cNvCxnSpPr>
              <a:cxnSpLocks/>
            </p:cNvCxnSpPr>
            <p:nvPr/>
          </p:nvCxnSpPr>
          <p:spPr>
            <a:xfrm>
              <a:off x="8683289" y="3293180"/>
              <a:ext cx="0" cy="769379"/>
            </a:xfrm>
            <a:prstGeom prst="straightConnector1">
              <a:avLst/>
            </a:prstGeom>
            <a:ln w="571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3DE2395-06E0-48B1-A757-16CE0C5514B0}"/>
                </a:ext>
              </a:extLst>
            </p:cNvPr>
            <p:cNvCxnSpPr>
              <a:cxnSpLocks/>
            </p:cNvCxnSpPr>
            <p:nvPr/>
          </p:nvCxnSpPr>
          <p:spPr>
            <a:xfrm>
              <a:off x="9652592" y="3264235"/>
              <a:ext cx="23923" cy="807655"/>
            </a:xfrm>
            <a:prstGeom prst="straightConnector1">
              <a:avLst/>
            </a:prstGeom>
            <a:ln w="571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D5957A6-58C8-4004-98C1-CFFE5AA523D8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320" y="3269423"/>
              <a:ext cx="23770" cy="802467"/>
            </a:xfrm>
            <a:prstGeom prst="straightConnector1">
              <a:avLst/>
            </a:prstGeom>
            <a:ln w="571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0887EEB-164E-4E44-8C53-333061989782}"/>
                </a:ext>
              </a:extLst>
            </p:cNvPr>
            <p:cNvSpPr/>
            <p:nvPr/>
          </p:nvSpPr>
          <p:spPr>
            <a:xfrm>
              <a:off x="10196749" y="4196802"/>
              <a:ext cx="873205" cy="277494"/>
            </a:xfrm>
            <a:prstGeom prst="roundRect">
              <a:avLst/>
            </a:prstGeom>
            <a:solidFill>
              <a:srgbClr val="CC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Worker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EFA7DC5-3180-43A6-9E49-9E07B3D90F38}"/>
                </a:ext>
              </a:extLst>
            </p:cNvPr>
            <p:cNvSpPr/>
            <p:nvPr/>
          </p:nvSpPr>
          <p:spPr>
            <a:xfrm>
              <a:off x="9229476" y="4196802"/>
              <a:ext cx="873205" cy="277494"/>
            </a:xfrm>
            <a:prstGeom prst="roundRect">
              <a:avLst/>
            </a:prstGeom>
            <a:solidFill>
              <a:srgbClr val="CC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Worker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E109C20-8468-4E36-AC37-5C084252742F}"/>
                </a:ext>
              </a:extLst>
            </p:cNvPr>
            <p:cNvSpPr/>
            <p:nvPr/>
          </p:nvSpPr>
          <p:spPr>
            <a:xfrm>
              <a:off x="8262203" y="4196802"/>
              <a:ext cx="873205" cy="277494"/>
            </a:xfrm>
            <a:prstGeom prst="roundRect">
              <a:avLst/>
            </a:prstGeom>
            <a:solidFill>
              <a:srgbClr val="CC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Worker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79507BC-5623-41FB-B35F-88BBD3A2919D}"/>
                </a:ext>
              </a:extLst>
            </p:cNvPr>
            <p:cNvSpPr/>
            <p:nvPr/>
          </p:nvSpPr>
          <p:spPr>
            <a:xfrm>
              <a:off x="7294930" y="4196802"/>
              <a:ext cx="873205" cy="277494"/>
            </a:xfrm>
            <a:prstGeom prst="roundRect">
              <a:avLst/>
            </a:prstGeom>
            <a:solidFill>
              <a:srgbClr val="CC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Worker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7981E7A-AA01-45DF-855C-D6AD7A66554A}"/>
                </a:ext>
              </a:extLst>
            </p:cNvPr>
            <p:cNvCxnSpPr/>
            <p:nvPr/>
          </p:nvCxnSpPr>
          <p:spPr>
            <a:xfrm>
              <a:off x="7731532" y="4596614"/>
              <a:ext cx="0" cy="422988"/>
            </a:xfrm>
            <a:prstGeom prst="line">
              <a:avLst/>
            </a:prstGeom>
            <a:ln w="571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D7AB261-AEAE-4D75-8F71-59694EB52A5C}"/>
                </a:ext>
              </a:extLst>
            </p:cNvPr>
            <p:cNvCxnSpPr/>
            <p:nvPr/>
          </p:nvCxnSpPr>
          <p:spPr>
            <a:xfrm>
              <a:off x="8714320" y="4596614"/>
              <a:ext cx="0" cy="422988"/>
            </a:xfrm>
            <a:prstGeom prst="line">
              <a:avLst/>
            </a:prstGeom>
            <a:ln w="571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3400427-6EE5-4CC0-AF01-23059491AE8B}"/>
                </a:ext>
              </a:extLst>
            </p:cNvPr>
            <p:cNvCxnSpPr/>
            <p:nvPr/>
          </p:nvCxnSpPr>
          <p:spPr>
            <a:xfrm>
              <a:off x="9681247" y="4596614"/>
              <a:ext cx="0" cy="422988"/>
            </a:xfrm>
            <a:prstGeom prst="line">
              <a:avLst/>
            </a:prstGeom>
            <a:ln w="571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DCDFBB-7AB7-4176-850E-B065DEEA4537}"/>
                </a:ext>
              </a:extLst>
            </p:cNvPr>
            <p:cNvCxnSpPr/>
            <p:nvPr/>
          </p:nvCxnSpPr>
          <p:spPr>
            <a:xfrm>
              <a:off x="10633351" y="4596614"/>
              <a:ext cx="0" cy="422988"/>
            </a:xfrm>
            <a:prstGeom prst="line">
              <a:avLst/>
            </a:prstGeom>
            <a:ln w="571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7312684-F424-4605-A64E-E8088D1998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55712" y="4988499"/>
              <a:ext cx="2911152" cy="12441"/>
            </a:xfrm>
            <a:prstGeom prst="line">
              <a:avLst/>
            </a:prstGeom>
            <a:ln w="571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A7AC250-E8D0-492B-9EE3-B7126F3EE910}"/>
                </a:ext>
              </a:extLst>
            </p:cNvPr>
            <p:cNvCxnSpPr>
              <a:cxnSpLocks/>
            </p:cNvCxnSpPr>
            <p:nvPr/>
          </p:nvCxnSpPr>
          <p:spPr>
            <a:xfrm>
              <a:off x="9213960" y="5019602"/>
              <a:ext cx="15516" cy="567498"/>
            </a:xfrm>
            <a:prstGeom prst="straightConnector1">
              <a:avLst/>
            </a:prstGeom>
            <a:ln w="571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A6BA628-65EA-4836-B03E-EF5B99B0788E}"/>
                </a:ext>
              </a:extLst>
            </p:cNvPr>
            <p:cNvSpPr/>
            <p:nvPr/>
          </p:nvSpPr>
          <p:spPr>
            <a:xfrm>
              <a:off x="7640355" y="5699461"/>
              <a:ext cx="3164019" cy="706385"/>
            </a:xfrm>
            <a:prstGeom prst="roundRect">
              <a:avLst/>
            </a:prstGeom>
            <a:solidFill>
              <a:srgbClr val="CC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Octree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9CEEF88-CF60-4B7C-AB3A-A622E10B09E1}"/>
                </a:ext>
              </a:extLst>
            </p:cNvPr>
            <p:cNvSpPr/>
            <p:nvPr/>
          </p:nvSpPr>
          <p:spPr>
            <a:xfrm>
              <a:off x="7590720" y="2215905"/>
              <a:ext cx="3164019" cy="706385"/>
            </a:xfrm>
            <a:prstGeom prst="roundRect">
              <a:avLst/>
            </a:prstGeom>
            <a:solidFill>
              <a:srgbClr val="CC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Cover System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61B1D39-C82C-4E4E-8757-2859EF6F61DA}"/>
                </a:ext>
              </a:extLst>
            </p:cNvPr>
            <p:cNvCxnSpPr>
              <a:cxnSpLocks/>
            </p:cNvCxnSpPr>
            <p:nvPr/>
          </p:nvCxnSpPr>
          <p:spPr>
            <a:xfrm>
              <a:off x="9111485" y="1318301"/>
              <a:ext cx="0" cy="770803"/>
            </a:xfrm>
            <a:prstGeom prst="straightConnector1">
              <a:avLst/>
            </a:prstGeom>
            <a:ln w="571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F8CB610F-878D-4BE3-BF19-F64AC92B2F35}"/>
              </a:ext>
            </a:extLst>
          </p:cNvPr>
          <p:cNvSpPr txBox="1">
            <a:spLocks/>
          </p:cNvSpPr>
          <p:nvPr/>
        </p:nvSpPr>
        <p:spPr>
          <a:xfrm>
            <a:off x="1311849" y="3182112"/>
            <a:ext cx="4936067" cy="3675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Hook into Recast’s tile update events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Subclass </a:t>
            </a:r>
            <a:r>
              <a:rPr lang="en-US" sz="1600" i="1" dirty="0" err="1">
                <a:latin typeface="Futura PT Medium" panose="020B0602020204020303" pitchFamily="34" charset="0"/>
              </a:rPr>
              <a:t>ARecastNavMesh</a:t>
            </a:r>
            <a:r>
              <a:rPr lang="en-US" sz="2000" dirty="0">
                <a:latin typeface="Futura PT Medium" panose="020B0602020204020303" pitchFamily="34" charset="0"/>
              </a:rPr>
              <a:t>, bind to </a:t>
            </a:r>
            <a:r>
              <a:rPr lang="en-US" sz="1600" i="1" dirty="0" err="1">
                <a:latin typeface="Futura PT Medium" panose="020B0602020204020303" pitchFamily="34" charset="0"/>
              </a:rPr>
              <a:t>OnNavigationGenerationFinishedDelegate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Recast spams these, so buffer unique tiles every x </a:t>
            </a:r>
            <a:r>
              <a:rPr lang="en-US" sz="2000" dirty="0" err="1">
                <a:latin typeface="Futura PT Medium" panose="020B0602020204020303" pitchFamily="34" charset="0"/>
              </a:rPr>
              <a:t>ms</a:t>
            </a:r>
            <a:r>
              <a:rPr lang="en-US" sz="2000" dirty="0">
                <a:latin typeface="Futura PT Medium" panose="020B0602020204020303" pitchFamily="34" charset="0"/>
              </a:rPr>
              <a:t> and broadcast then (x = 0.2)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Called </a:t>
            </a:r>
            <a:r>
              <a:rPr lang="en-US" sz="1600" i="1" dirty="0" err="1">
                <a:latin typeface="Futura PT Medium" panose="020B0602020204020303" pitchFamily="34" charset="0"/>
              </a:rPr>
              <a:t>NavmeshTilesUpdatedBufferedDelegate</a:t>
            </a:r>
            <a:br>
              <a:rPr lang="en-US" sz="2000" i="1" dirty="0">
                <a:latin typeface="Futura PT Medium" panose="020B0602020204020303" pitchFamily="34" charset="0"/>
              </a:rPr>
            </a:br>
            <a:r>
              <a:rPr lang="en-US" sz="2000" dirty="0">
                <a:latin typeface="Futura PT Medium" panose="020B0602020204020303" pitchFamily="34" charset="0"/>
              </a:rPr>
              <a:t>in the sample project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The cover system binds to this and launches async tasks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The tasks generate cover points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B0274-E7BB-4374-9386-B3C1B325E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878586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CONFIGURATION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latin typeface="Futura PT Medium" panose="020B0602020204020303" pitchFamily="34" charset="0"/>
              </a:rPr>
              <a:t>Spawn our custom </a:t>
            </a:r>
            <a:r>
              <a:rPr lang="en-US" sz="2000" dirty="0" err="1">
                <a:latin typeface="Futura PT Medium" panose="020B0602020204020303" pitchFamily="34" charset="0"/>
              </a:rPr>
              <a:t>navmesh</a:t>
            </a:r>
            <a:endParaRPr lang="en-US" sz="2000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52099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General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4F8E1AC-B70F-4C16-8066-B8B807914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185" y="3615958"/>
            <a:ext cx="3931474" cy="140409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28722-3740-42C2-9338-941FF100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955052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Futura PT Bold" panose="020B0902020204020203" pitchFamily="34" charset="0"/>
              </a:rPr>
              <a:t>CONFIGURATION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ld" panose="020B0902020204020203" pitchFamily="34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latin typeface="Futura PT Medium" panose="020B0602020204020303" pitchFamily="34" charset="0"/>
              </a:rPr>
              <a:t>Spawn our custom </a:t>
            </a:r>
            <a:r>
              <a:rPr lang="en-US" sz="2000" dirty="0" err="1">
                <a:latin typeface="Futura PT Medium" panose="020B0602020204020303" pitchFamily="34" charset="0"/>
              </a:rPr>
              <a:t>navmesh</a:t>
            </a:r>
            <a:endParaRPr lang="en-US" sz="2000" dirty="0">
              <a:latin typeface="Futura PT Medium" panose="020B0602020204020303" pitchFamily="34" charset="0"/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latin typeface="Futura PT Medium" panose="020B0602020204020303" pitchFamily="34" charset="0"/>
              </a:rPr>
              <a:t>Set nav data &amp; preferred nav data class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52099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General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Medium" panose="020B0602020204020303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s://cdn-images-1.medium.com/max/800/1*f3dDqBpKPtEW2oj_hKzwAQ.png">
            <a:extLst>
              <a:ext uri="{FF2B5EF4-FFF2-40B4-BE49-F238E27FC236}">
                <a16:creationId xmlns:a16="http://schemas.microsoft.com/office/drawing/2014/main" id="{EEE163BD-FFBA-4062-8A6C-EFADCD0AA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857" y="2634215"/>
            <a:ext cx="4662180" cy="32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F61618-5222-4050-9414-1BDE874BFA9C}"/>
              </a:ext>
            </a:extLst>
          </p:cNvPr>
          <p:cNvSpPr/>
          <p:nvPr/>
        </p:nvSpPr>
        <p:spPr>
          <a:xfrm>
            <a:off x="6778822" y="3745063"/>
            <a:ext cx="3148716" cy="2067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397090-46D6-4922-96C0-CD6C21BFA3FD}"/>
              </a:ext>
            </a:extLst>
          </p:cNvPr>
          <p:cNvSpPr/>
          <p:nvPr/>
        </p:nvSpPr>
        <p:spPr>
          <a:xfrm>
            <a:off x="6778821" y="4659466"/>
            <a:ext cx="3148716" cy="2067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C71AA-894B-4EB0-A1F1-A4A47DDD5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145296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Futura PT Bold" panose="020B0902020204020203" pitchFamily="34" charset="0"/>
              </a:rPr>
              <a:t>CONFIGURATION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ld" panose="020B0902020204020203" pitchFamily="34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latin typeface="Futura PT Medium" panose="020B0602020204020303" pitchFamily="34" charset="0"/>
              </a:rPr>
              <a:t>Spawn our custom </a:t>
            </a:r>
            <a:r>
              <a:rPr lang="en-US" sz="2000" dirty="0" err="1">
                <a:latin typeface="Futura PT Medium" panose="020B0602020204020303" pitchFamily="34" charset="0"/>
              </a:rPr>
              <a:t>navmesh</a:t>
            </a:r>
            <a:endParaRPr lang="en-US" sz="2000" dirty="0">
              <a:latin typeface="Futura PT Medium" panose="020B0602020204020303" pitchFamily="34" charset="0"/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latin typeface="Futura PT Medium" panose="020B0602020204020303" pitchFamily="34" charset="0"/>
              </a:rPr>
              <a:t>Set nav data &amp; preferred nav data class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latin typeface="Futura PT Medium" panose="020B0602020204020303" pitchFamily="34" charset="0"/>
              </a:rPr>
              <a:t>Uncheck </a:t>
            </a:r>
            <a:r>
              <a:rPr lang="en-US" sz="2000" i="1" dirty="0">
                <a:latin typeface="Futura PT Medium" panose="020B0602020204020303" pitchFamily="34" charset="0"/>
              </a:rPr>
              <a:t>Auto Create Nav Data</a:t>
            </a:r>
            <a:endParaRPr lang="en-US" sz="2000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52099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General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Medium" panose="020B0602020204020303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https://cdn-images-1.medium.com/max/800/1*-wFCLa9uUsdfl0CyDiGsBQ.png">
            <a:extLst>
              <a:ext uri="{FF2B5EF4-FFF2-40B4-BE49-F238E27FC236}">
                <a16:creationId xmlns:a16="http://schemas.microsoft.com/office/drawing/2014/main" id="{A9EC58AA-BAB8-4511-9345-AF7B4EF93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34" y="3191551"/>
            <a:ext cx="2878930" cy="139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16DDC0-BDDF-47CD-91A9-DA0E7934492A}"/>
              </a:ext>
            </a:extLst>
          </p:cNvPr>
          <p:cNvSpPr/>
          <p:nvPr/>
        </p:nvSpPr>
        <p:spPr>
          <a:xfrm>
            <a:off x="6592726" y="3328390"/>
            <a:ext cx="2194561" cy="2385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907DE-84D1-4AB7-8926-BC72CFC6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135947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CONFIGURATION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Don’t generate cover around pawns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58729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Collision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CC146-3E3D-4D28-8F3D-A948EA89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352937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CONFIGURATION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Don’t generate cover around pawns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Create a custom trace channel </a:t>
            </a:r>
            <a:r>
              <a:rPr lang="en-US" sz="1600" i="1" dirty="0" err="1">
                <a:latin typeface="Futura PT Medium" panose="020B0602020204020303" pitchFamily="34" charset="0"/>
              </a:rPr>
              <a:t>NonUnits</a:t>
            </a:r>
            <a:endParaRPr lang="en-US" sz="2000" i="1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58729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Collision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A9EC58AA-BAB8-4511-9345-AF7B4EF93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434" y="3429000"/>
            <a:ext cx="5072148" cy="172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260F0-4EF6-4E17-B437-A7A23E696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788052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1D80C-F66F-4C50-A0E3-FDBE06C8D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324" y="760559"/>
            <a:ext cx="10150475" cy="1237968"/>
          </a:xfrm>
        </p:spPr>
        <p:txBody>
          <a:bodyPr>
            <a:normAutofit/>
          </a:bodyPr>
          <a:lstStyle/>
          <a:p>
            <a:r>
              <a:rPr lang="en-US" dirty="0">
                <a:latin typeface="Futura PT Bold" panose="020B0902020204020203" pitchFamily="34" charset="0"/>
              </a:rPr>
              <a:t>DATA   </a:t>
            </a:r>
            <a:r>
              <a:rPr lang="en-US" dirty="0" err="1">
                <a:latin typeface="Futura PT Bold" panose="020B0902020204020203" pitchFamily="34" charset="0"/>
              </a:rPr>
              <a:t>DATA</a:t>
            </a:r>
            <a:r>
              <a:rPr lang="en-US" dirty="0">
                <a:latin typeface="Futura PT Bold" panose="020B0902020204020203" pitchFamily="34" charset="0"/>
              </a:rPr>
              <a:t>   </a:t>
            </a:r>
            <a:r>
              <a:rPr lang="en-US" dirty="0" err="1">
                <a:latin typeface="Futura PT Bold" panose="020B0902020204020203" pitchFamily="34" charset="0"/>
              </a:rPr>
              <a:t>DATA</a:t>
            </a:r>
            <a:endParaRPr lang="en-US" dirty="0">
              <a:latin typeface="Futura PT Bold" panose="020B0902020204020203" pitchFamily="34" charset="0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F944D5E2-1BC9-4A8D-A1A1-C649435C23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6457003"/>
              </p:ext>
            </p:extLst>
          </p:nvPr>
        </p:nvGraphicFramePr>
        <p:xfrm>
          <a:off x="1203325" y="2864474"/>
          <a:ext cx="9783763" cy="3271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D4608-89DD-40D6-9CFA-4EA6FDD77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552091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CONFIGURATION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Don’t generate cover around pawns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Create a custom trace channel </a:t>
            </a:r>
            <a:r>
              <a:rPr lang="en-US" sz="1600" i="1" dirty="0" err="1">
                <a:latin typeface="Futura PT Medium" panose="020B0602020204020303" pitchFamily="34" charset="0"/>
              </a:rPr>
              <a:t>NonUnits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Moving objects e.g. </a:t>
            </a:r>
            <a:r>
              <a:rPr lang="en-US" sz="1600" i="1" dirty="0">
                <a:latin typeface="Futura PT Medium" panose="020B0602020204020303" pitchFamily="34" charset="0"/>
              </a:rPr>
              <a:t>Pawn</a:t>
            </a:r>
            <a:r>
              <a:rPr lang="en-US" sz="2000" dirty="0">
                <a:latin typeface="Futura PT Medium" panose="020B0602020204020303" pitchFamily="34" charset="0"/>
              </a:rPr>
              <a:t> and </a:t>
            </a:r>
            <a:r>
              <a:rPr lang="en-US" sz="1600" i="1" dirty="0">
                <a:latin typeface="Futura PT Medium" panose="020B0602020204020303" pitchFamily="34" charset="0"/>
              </a:rPr>
              <a:t>Vehicle</a:t>
            </a:r>
            <a:r>
              <a:rPr lang="en-US" sz="1600" dirty="0">
                <a:latin typeface="Futura PT Medium" panose="020B0602020204020303" pitchFamily="34" charset="0"/>
              </a:rPr>
              <a:t> </a:t>
            </a:r>
            <a:r>
              <a:rPr lang="en-US" sz="2000" dirty="0">
                <a:latin typeface="Futura PT Medium" panose="020B0602020204020303" pitchFamily="34" charset="0"/>
              </a:rPr>
              <a:t>should be set to </a:t>
            </a:r>
            <a:r>
              <a:rPr lang="en-US" sz="1600" i="1" dirty="0">
                <a:latin typeface="Futura PT Medium" panose="020B0602020204020303" pitchFamily="34" charset="0"/>
              </a:rPr>
              <a:t>Ignore</a:t>
            </a:r>
            <a:r>
              <a:rPr lang="en-US" sz="2000" dirty="0">
                <a:latin typeface="Futura PT Medium" panose="020B0602020204020303" pitchFamily="34" charset="0"/>
              </a:rPr>
              <a:t> this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58729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Collision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4">
            <a:extLst>
              <a:ext uri="{FF2B5EF4-FFF2-40B4-BE49-F238E27FC236}">
                <a16:creationId xmlns:a16="http://schemas.microsoft.com/office/drawing/2014/main" id="{69E39000-8CFF-4F82-B0C0-3106C67FE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7783" y="2140199"/>
            <a:ext cx="2323450" cy="430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86DAC7-835B-4D2E-A5E0-FDF759130066}"/>
              </a:ext>
            </a:extLst>
          </p:cNvPr>
          <p:cNvSpPr/>
          <p:nvPr/>
        </p:nvSpPr>
        <p:spPr>
          <a:xfrm>
            <a:off x="7987004" y="3962400"/>
            <a:ext cx="2065176" cy="186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FAA20-B079-41C7-88D2-8CCA2AA7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756747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CONFIGURATION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Don’t generate cover around pawns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Create a custom trace channel </a:t>
            </a:r>
            <a:r>
              <a:rPr lang="en-US" sz="1600" i="1" dirty="0" err="1">
                <a:latin typeface="Futura PT Medium" panose="020B0602020204020303" pitchFamily="34" charset="0"/>
              </a:rPr>
              <a:t>NonUnits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Moving objects e.g. </a:t>
            </a:r>
            <a:r>
              <a:rPr lang="en-US" sz="1600" i="1" dirty="0">
                <a:latin typeface="Futura PT Medium" panose="020B0602020204020303" pitchFamily="34" charset="0"/>
              </a:rPr>
              <a:t>Pawn</a:t>
            </a:r>
            <a:r>
              <a:rPr lang="en-US" sz="2000" dirty="0">
                <a:latin typeface="Futura PT Medium" panose="020B0602020204020303" pitchFamily="34" charset="0"/>
              </a:rPr>
              <a:t> and </a:t>
            </a:r>
            <a:r>
              <a:rPr lang="en-US" sz="1600" i="1" dirty="0">
                <a:latin typeface="Futura PT Medium" panose="020B0602020204020303" pitchFamily="34" charset="0"/>
              </a:rPr>
              <a:t>Vehicle</a:t>
            </a:r>
            <a:r>
              <a:rPr lang="en-US" sz="1600" dirty="0">
                <a:latin typeface="Futura PT Medium" panose="020B0602020204020303" pitchFamily="34" charset="0"/>
              </a:rPr>
              <a:t> </a:t>
            </a:r>
            <a:r>
              <a:rPr lang="en-US" sz="2000" dirty="0">
                <a:latin typeface="Futura PT Medium" panose="020B0602020204020303" pitchFamily="34" charset="0"/>
              </a:rPr>
              <a:t>should be set to </a:t>
            </a:r>
            <a:r>
              <a:rPr lang="en-US" sz="1600" i="1" dirty="0">
                <a:latin typeface="Futura PT Medium" panose="020B0602020204020303" pitchFamily="34" charset="0"/>
              </a:rPr>
              <a:t>Ignore</a:t>
            </a:r>
            <a:r>
              <a:rPr lang="en-US" sz="2000" dirty="0">
                <a:latin typeface="Futura PT Medium" panose="020B0602020204020303" pitchFamily="34" charset="0"/>
              </a:rPr>
              <a:t> this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Create a custom object channel </a:t>
            </a:r>
            <a:r>
              <a:rPr lang="en-US" sz="1600" i="1" dirty="0">
                <a:latin typeface="Futura PT Medium" panose="020B0602020204020303" pitchFamily="34" charset="0"/>
              </a:rPr>
              <a:t>Shield</a:t>
            </a:r>
            <a:endParaRPr lang="en-US" sz="2000" i="1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58729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Collision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4">
            <a:extLst>
              <a:ext uri="{FF2B5EF4-FFF2-40B4-BE49-F238E27FC236}">
                <a16:creationId xmlns:a16="http://schemas.microsoft.com/office/drawing/2014/main" id="{FE3797FB-39E9-4081-8B48-7982061F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9210" y="3486994"/>
            <a:ext cx="5020596" cy="160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CFFC5-189F-4468-954E-56FA4960B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998701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CONFIGURATION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Don’t generate cover around pawns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Create a custom trace channel </a:t>
            </a:r>
            <a:r>
              <a:rPr lang="en-US" sz="1600" i="1" dirty="0" err="1">
                <a:latin typeface="Futura PT Medium" panose="020B0602020204020303" pitchFamily="34" charset="0"/>
              </a:rPr>
              <a:t>NonUnits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Moving objects e.g. </a:t>
            </a:r>
            <a:r>
              <a:rPr lang="en-US" sz="1600" i="1" dirty="0">
                <a:latin typeface="Futura PT Medium" panose="020B0602020204020303" pitchFamily="34" charset="0"/>
              </a:rPr>
              <a:t>Pawn</a:t>
            </a:r>
            <a:r>
              <a:rPr lang="en-US" sz="2000" dirty="0">
                <a:latin typeface="Futura PT Medium" panose="020B0602020204020303" pitchFamily="34" charset="0"/>
              </a:rPr>
              <a:t> and </a:t>
            </a:r>
            <a:r>
              <a:rPr lang="en-US" sz="1600" i="1" dirty="0">
                <a:latin typeface="Futura PT Medium" panose="020B0602020204020303" pitchFamily="34" charset="0"/>
              </a:rPr>
              <a:t>Vehicle</a:t>
            </a:r>
            <a:r>
              <a:rPr lang="en-US" sz="1600" dirty="0">
                <a:latin typeface="Futura PT Medium" panose="020B0602020204020303" pitchFamily="34" charset="0"/>
              </a:rPr>
              <a:t> </a:t>
            </a:r>
            <a:r>
              <a:rPr lang="en-US" sz="2000" dirty="0">
                <a:latin typeface="Futura PT Medium" panose="020B0602020204020303" pitchFamily="34" charset="0"/>
              </a:rPr>
              <a:t>should be set to </a:t>
            </a:r>
            <a:r>
              <a:rPr lang="en-US" sz="1600" i="1" dirty="0">
                <a:latin typeface="Futura PT Medium" panose="020B0602020204020303" pitchFamily="34" charset="0"/>
              </a:rPr>
              <a:t>Ignore</a:t>
            </a:r>
            <a:r>
              <a:rPr lang="en-US" sz="2000" dirty="0">
                <a:latin typeface="Futura PT Medium" panose="020B0602020204020303" pitchFamily="34" charset="0"/>
              </a:rPr>
              <a:t> this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Create a custom object channel </a:t>
            </a:r>
            <a:r>
              <a:rPr lang="en-US" sz="1600" i="1" dirty="0">
                <a:latin typeface="Futura PT Medium" panose="020B0602020204020303" pitchFamily="34" charset="0"/>
              </a:rPr>
              <a:t>Shield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Create a custom collision preset </a:t>
            </a:r>
            <a:r>
              <a:rPr lang="en-US" sz="1600" i="1" dirty="0" err="1">
                <a:latin typeface="Futura PT Medium" panose="020B0602020204020303" pitchFamily="34" charset="0"/>
              </a:rPr>
              <a:t>NonBlockingShield</a:t>
            </a:r>
            <a:endParaRPr lang="en-US" sz="2000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58729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Collision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4">
            <a:extLst>
              <a:ext uri="{FF2B5EF4-FFF2-40B4-BE49-F238E27FC236}">
                <a16:creationId xmlns:a16="http://schemas.microsoft.com/office/drawing/2014/main" id="{FF670E79-625B-4D90-BB98-6EDC287FE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873" y="2012729"/>
            <a:ext cx="4357270" cy="455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17F57-B783-44D9-BCE3-851A42967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158695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CONFIGURATION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Don’t generate cover around pawns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Create a custom trace channel </a:t>
            </a:r>
            <a:r>
              <a:rPr lang="en-US" sz="1600" i="1" dirty="0" err="1">
                <a:latin typeface="Futura PT Medium" panose="020B0602020204020303" pitchFamily="34" charset="0"/>
              </a:rPr>
              <a:t>NonUnits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Moving objects e.g. </a:t>
            </a:r>
            <a:r>
              <a:rPr lang="en-US" sz="1600" i="1" dirty="0">
                <a:latin typeface="Futura PT Medium" panose="020B0602020204020303" pitchFamily="34" charset="0"/>
              </a:rPr>
              <a:t>Pawn</a:t>
            </a:r>
            <a:r>
              <a:rPr lang="en-US" sz="2000" dirty="0">
                <a:latin typeface="Futura PT Medium" panose="020B0602020204020303" pitchFamily="34" charset="0"/>
              </a:rPr>
              <a:t> and </a:t>
            </a:r>
            <a:r>
              <a:rPr lang="en-US" sz="1600" i="1" dirty="0">
                <a:latin typeface="Futura PT Medium" panose="020B0602020204020303" pitchFamily="34" charset="0"/>
              </a:rPr>
              <a:t>Vehicle</a:t>
            </a:r>
            <a:r>
              <a:rPr lang="en-US" sz="1600" dirty="0">
                <a:latin typeface="Futura PT Medium" panose="020B0602020204020303" pitchFamily="34" charset="0"/>
              </a:rPr>
              <a:t> </a:t>
            </a:r>
            <a:r>
              <a:rPr lang="en-US" sz="2000" dirty="0">
                <a:latin typeface="Futura PT Medium" panose="020B0602020204020303" pitchFamily="34" charset="0"/>
              </a:rPr>
              <a:t>should be set to </a:t>
            </a:r>
            <a:r>
              <a:rPr lang="en-US" sz="1600" i="1" dirty="0">
                <a:latin typeface="Futura PT Medium" panose="020B0602020204020303" pitchFamily="34" charset="0"/>
              </a:rPr>
              <a:t>Ignore</a:t>
            </a:r>
            <a:r>
              <a:rPr lang="en-US" sz="2000" dirty="0">
                <a:latin typeface="Futura PT Medium" panose="020B0602020204020303" pitchFamily="34" charset="0"/>
              </a:rPr>
              <a:t> this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Create a custom object channel </a:t>
            </a:r>
            <a:r>
              <a:rPr lang="en-US" sz="1600" i="1" dirty="0">
                <a:latin typeface="Futura PT Medium" panose="020B0602020204020303" pitchFamily="34" charset="0"/>
              </a:rPr>
              <a:t>Shield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Create a custom collision preset </a:t>
            </a:r>
            <a:r>
              <a:rPr lang="en-US" sz="1600" i="1" dirty="0" err="1">
                <a:latin typeface="Futura PT Medium" panose="020B0602020204020303" pitchFamily="34" charset="0"/>
              </a:rPr>
              <a:t>NonBlockingShield</a:t>
            </a:r>
            <a:endParaRPr lang="en-US" sz="2000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Only </a:t>
            </a:r>
            <a:r>
              <a:rPr lang="en-US" sz="1600" i="1" dirty="0" err="1">
                <a:latin typeface="Futura PT Medium" panose="020B0602020204020303" pitchFamily="34" charset="0"/>
              </a:rPr>
              <a:t>NonBlockingShield</a:t>
            </a:r>
            <a:r>
              <a:rPr lang="en-US" sz="2000" dirty="0">
                <a:latin typeface="Futura PT Medium" panose="020B0602020204020303" pitchFamily="34" charset="0"/>
              </a:rPr>
              <a:t> should be set to </a:t>
            </a:r>
            <a:r>
              <a:rPr lang="en-US" sz="1600" i="1" dirty="0">
                <a:latin typeface="Futura PT Medium" panose="020B0602020204020303" pitchFamily="34" charset="0"/>
              </a:rPr>
              <a:t>Block</a:t>
            </a:r>
            <a:r>
              <a:rPr lang="en-US" sz="2000" dirty="0">
                <a:latin typeface="Futura PT Medium" panose="020B0602020204020303" pitchFamily="34" charset="0"/>
              </a:rPr>
              <a:t> </a:t>
            </a:r>
            <a:r>
              <a:rPr lang="en-US" sz="1600" i="1" dirty="0">
                <a:latin typeface="Futura PT Medium" panose="020B0602020204020303" pitchFamily="34" charset="0"/>
              </a:rPr>
              <a:t>Shield</a:t>
            </a:r>
            <a:endParaRPr lang="en-US" sz="2000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58729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Collision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4">
            <a:extLst>
              <a:ext uri="{FF2B5EF4-FFF2-40B4-BE49-F238E27FC236}">
                <a16:creationId xmlns:a16="http://schemas.microsoft.com/office/drawing/2014/main" id="{E1C4102C-239D-4F4E-B9C4-3CD48991D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873" y="2012729"/>
            <a:ext cx="4357270" cy="455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3398E5-6A0B-4BF3-9D43-E0ACCCE5F5BB}"/>
              </a:ext>
            </a:extLst>
          </p:cNvPr>
          <p:cNvSpPr/>
          <p:nvPr/>
        </p:nvSpPr>
        <p:spPr>
          <a:xfrm>
            <a:off x="8832980" y="5977812"/>
            <a:ext cx="2065176" cy="236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89054-BFA6-4360-BC8A-98FBB25D2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692800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CONFIGURATION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Don’t generate cover around pawns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Create a custom trace channel </a:t>
            </a:r>
            <a:r>
              <a:rPr lang="en-US" sz="1600" i="1" dirty="0" err="1">
                <a:latin typeface="Futura PT Medium" panose="020B0602020204020303" pitchFamily="34" charset="0"/>
              </a:rPr>
              <a:t>NonUnits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Moving objects e.g. </a:t>
            </a:r>
            <a:r>
              <a:rPr lang="en-US" sz="1600" i="1" dirty="0">
                <a:latin typeface="Futura PT Medium" panose="020B0602020204020303" pitchFamily="34" charset="0"/>
              </a:rPr>
              <a:t>Pawn</a:t>
            </a:r>
            <a:r>
              <a:rPr lang="en-US" sz="2000" dirty="0">
                <a:latin typeface="Futura PT Medium" panose="020B0602020204020303" pitchFamily="34" charset="0"/>
              </a:rPr>
              <a:t> and </a:t>
            </a:r>
            <a:r>
              <a:rPr lang="en-US" sz="1600" i="1" dirty="0">
                <a:latin typeface="Futura PT Medium" panose="020B0602020204020303" pitchFamily="34" charset="0"/>
              </a:rPr>
              <a:t>Vehicle</a:t>
            </a:r>
            <a:r>
              <a:rPr lang="en-US" sz="1600" dirty="0">
                <a:latin typeface="Futura PT Medium" panose="020B0602020204020303" pitchFamily="34" charset="0"/>
              </a:rPr>
              <a:t> </a:t>
            </a:r>
            <a:r>
              <a:rPr lang="en-US" sz="2000" dirty="0">
                <a:latin typeface="Futura PT Medium" panose="020B0602020204020303" pitchFamily="34" charset="0"/>
              </a:rPr>
              <a:t>should be set to </a:t>
            </a:r>
            <a:r>
              <a:rPr lang="en-US" sz="1600" i="1" dirty="0">
                <a:latin typeface="Futura PT Medium" panose="020B0602020204020303" pitchFamily="34" charset="0"/>
              </a:rPr>
              <a:t>Ignore</a:t>
            </a:r>
            <a:r>
              <a:rPr lang="en-US" sz="2000" dirty="0">
                <a:latin typeface="Futura PT Medium" panose="020B0602020204020303" pitchFamily="34" charset="0"/>
              </a:rPr>
              <a:t> this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Create a custom object channel </a:t>
            </a:r>
            <a:r>
              <a:rPr lang="en-US" sz="1600" i="1" dirty="0">
                <a:latin typeface="Futura PT Medium" panose="020B0602020204020303" pitchFamily="34" charset="0"/>
              </a:rPr>
              <a:t>Shield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Create a custom collision preset </a:t>
            </a:r>
            <a:r>
              <a:rPr lang="en-US" sz="1600" i="1" dirty="0" err="1">
                <a:latin typeface="Futura PT Medium" panose="020B0602020204020303" pitchFamily="34" charset="0"/>
              </a:rPr>
              <a:t>NonBlockingShield</a:t>
            </a:r>
            <a:endParaRPr lang="en-US" sz="2000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Only </a:t>
            </a:r>
            <a:r>
              <a:rPr lang="en-US" sz="1600" i="1" dirty="0" err="1">
                <a:latin typeface="Futura PT Medium" panose="020B0602020204020303" pitchFamily="34" charset="0"/>
              </a:rPr>
              <a:t>NonBlockingShield</a:t>
            </a:r>
            <a:r>
              <a:rPr lang="en-US" sz="2000" dirty="0">
                <a:latin typeface="Futura PT Medium" panose="020B0602020204020303" pitchFamily="34" charset="0"/>
              </a:rPr>
              <a:t> should be set to </a:t>
            </a:r>
            <a:r>
              <a:rPr lang="en-US" sz="1600" i="1" dirty="0">
                <a:latin typeface="Futura PT Medium" panose="020B0602020204020303" pitchFamily="34" charset="0"/>
              </a:rPr>
              <a:t>Block</a:t>
            </a:r>
            <a:r>
              <a:rPr lang="en-US" sz="2000" dirty="0">
                <a:latin typeface="Futura PT Medium" panose="020B0602020204020303" pitchFamily="34" charset="0"/>
              </a:rPr>
              <a:t> </a:t>
            </a:r>
            <a:r>
              <a:rPr lang="en-US" sz="1600" i="1" dirty="0">
                <a:latin typeface="Futura PT Medium" panose="020B0602020204020303" pitchFamily="34" charset="0"/>
              </a:rPr>
              <a:t>Shield</a:t>
            </a:r>
            <a:endParaRPr lang="en-US" sz="2000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The 3D object scanner uses </a:t>
            </a:r>
            <a:r>
              <a:rPr lang="en-US" sz="1600" i="1" dirty="0">
                <a:latin typeface="Futura PT Medium" panose="020B0602020204020303" pitchFamily="34" charset="0"/>
              </a:rPr>
              <a:t>Shield</a:t>
            </a:r>
            <a:endParaRPr lang="en-US" sz="2000" i="1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587294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Collision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4">
            <a:extLst>
              <a:ext uri="{FF2B5EF4-FFF2-40B4-BE49-F238E27FC236}">
                <a16:creationId xmlns:a16="http://schemas.microsoft.com/office/drawing/2014/main" id="{CE096398-B2B4-4B79-8089-91B7298E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873" y="2012729"/>
            <a:ext cx="4357270" cy="455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E3C4C-DC17-40CC-BDED-084974D21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174326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125F5-4045-472E-A293-D823EF178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1219198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58C25C-3CB2-4F88-9E02-E3DB8DE053DF}"/>
              </a:ext>
            </a:extLst>
          </p:cNvPr>
          <p:cNvSpPr/>
          <p:nvPr/>
        </p:nvSpPr>
        <p:spPr>
          <a:xfrm>
            <a:off x="0" y="2572621"/>
            <a:ext cx="12191980" cy="1828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defRPr/>
            </a:pPr>
            <a:r>
              <a:rPr lang="en-US" sz="6000" dirty="0">
                <a:latin typeface="Futura PT Bold" panose="020B0902020204020203" pitchFamily="34" charset="0"/>
              </a:rPr>
              <a:t>Finding Cover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Bold" panose="020B090202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01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FINDING COVER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5449735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Get cover points within a set distance from the target unit: min and max attack range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77191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Standard Cover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4">
            <a:extLst>
              <a:ext uri="{FF2B5EF4-FFF2-40B4-BE49-F238E27FC236}">
                <a16:creationId xmlns:a16="http://schemas.microsoft.com/office/drawing/2014/main" id="{CE096398-B2B4-4B79-8089-91B7298E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873" y="2431692"/>
            <a:ext cx="4357270" cy="425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97945-A66C-4046-BDEC-92EC50FBE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4046457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FINDING COVER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5449735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Get cover points within a set distance from the target unit: min and max attack range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Query octree for points within AABB</a:t>
            </a:r>
          </a:p>
          <a:p>
            <a:pPr marL="285750" indent="-285750">
              <a:buClr>
                <a:srgbClr val="FF0000"/>
              </a:buClr>
            </a:pPr>
            <a:endParaRPr lang="en-US" sz="1600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77191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Standard Cover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4">
            <a:extLst>
              <a:ext uri="{FF2B5EF4-FFF2-40B4-BE49-F238E27FC236}">
                <a16:creationId xmlns:a16="http://schemas.microsoft.com/office/drawing/2014/main" id="{CE096398-B2B4-4B79-8089-91B7298E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873" y="2431692"/>
            <a:ext cx="4357270" cy="425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1A488-54C5-4369-86A3-3094531D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841496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FINDING COVER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5449735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Get cover points within a set distance from the target unit: min and max attack range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Query octree for points within AABB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Optimal range: cull points that are too close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77191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Standard Cover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4">
            <a:extLst>
              <a:ext uri="{FF2B5EF4-FFF2-40B4-BE49-F238E27FC236}">
                <a16:creationId xmlns:a16="http://schemas.microsoft.com/office/drawing/2014/main" id="{CE096398-B2B4-4B79-8089-91B7298E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873" y="2431692"/>
            <a:ext cx="4357270" cy="425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5F8E1-0B0F-4D1F-8F23-C7C43FE1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505538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FINDING COVER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5449735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Get cover points within a set distance from the target unit: min and max attack range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Query octree for points within AABB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Optimal range: cull points that are too close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Iterate over points until 1st point is found </a:t>
            </a:r>
            <a:r>
              <a:rPr lang="en-US" sz="2000">
                <a:latin typeface="Futura PT Medium" panose="020B0602020204020303" pitchFamily="34" charset="0"/>
              </a:rPr>
              <a:t>where:</a:t>
            </a:r>
            <a:endParaRPr lang="en-US" sz="2000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77191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Standard Cover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4">
            <a:extLst>
              <a:ext uri="{FF2B5EF4-FFF2-40B4-BE49-F238E27FC236}">
                <a16:creationId xmlns:a16="http://schemas.microsoft.com/office/drawing/2014/main" id="{CE096398-B2B4-4B79-8089-91B7298E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873" y="2431692"/>
            <a:ext cx="4357270" cy="425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A26DB-984A-4DBA-9A77-6243078C3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4271181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02F323-9260-4F66-87F2-160EF0F3C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81" y="3081651"/>
            <a:ext cx="3369790" cy="3374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2A39B1-81CB-4E7A-AC77-AA2C79B3A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1" y="3082194"/>
            <a:ext cx="2804555" cy="33743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10B76C-DFD4-47D4-A28F-3B6AEC86305A}"/>
              </a:ext>
            </a:extLst>
          </p:cNvPr>
          <p:cNvSpPr/>
          <p:nvPr/>
        </p:nvSpPr>
        <p:spPr>
          <a:xfrm>
            <a:off x="2613724" y="2457447"/>
            <a:ext cx="212750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white"/>
                </a:solidFill>
                <a:latin typeface="Futura PT Medium" panose="020B0602020204020303" pitchFamily="34" charset="0"/>
              </a:rPr>
              <a:t>Object-based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9FBDD-3262-4F4D-9602-6A6EC9F2C209}"/>
              </a:ext>
            </a:extLst>
          </p:cNvPr>
          <p:cNvSpPr/>
          <p:nvPr/>
        </p:nvSpPr>
        <p:spPr>
          <a:xfrm>
            <a:off x="7181718" y="2454708"/>
            <a:ext cx="251908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dirty="0" err="1">
                <a:solidFill>
                  <a:prstClr val="white"/>
                </a:solidFill>
                <a:latin typeface="Futura PT Medium" panose="020B0602020204020303" pitchFamily="34" charset="0"/>
              </a:rPr>
              <a:t>Navmesh</a:t>
            </a:r>
            <a:r>
              <a:rPr lang="en-US" sz="2800" dirty="0">
                <a:solidFill>
                  <a:prstClr val="white"/>
                </a:solidFill>
                <a:latin typeface="Futura PT Medium" panose="020B0602020204020303" pitchFamily="34" charset="0"/>
              </a:rPr>
              <a:t>-based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utura PT Bold" panose="020B0902020204020203" pitchFamily="34" charset="0"/>
              </a:rPr>
              <a:t>DATA GENERATION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77447-1852-45E4-AC07-BA01398F7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973785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FINDING COVER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5449735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Get cover points within a set distance from the target unit: min and max attack range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Query octree for points within AABB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Optimal range: cull points that are too close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Iterate over points until 1st point is found where:</a:t>
            </a:r>
          </a:p>
          <a:p>
            <a:pPr marL="742950" lvl="1" indent="-285750">
              <a:buClr>
                <a:srgbClr val="FF0000"/>
              </a:buClr>
            </a:pPr>
            <a:r>
              <a:rPr lang="en-US" sz="1600" dirty="0">
                <a:latin typeface="Futura PT Medium" panose="020B0602020204020303" pitchFamily="34" charset="0"/>
              </a:rPr>
              <a:t>No direct line of sight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77191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Standard Cover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4">
            <a:extLst>
              <a:ext uri="{FF2B5EF4-FFF2-40B4-BE49-F238E27FC236}">
                <a16:creationId xmlns:a16="http://schemas.microsoft.com/office/drawing/2014/main" id="{677A6D4B-E8A7-4347-9565-96140B2E9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1384" y="2339162"/>
            <a:ext cx="4693476" cy="41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DFDAD-FE61-46C7-BA44-12BAA2AFE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01930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FINDING COVER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5449735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Get cover points within a set distance from the target unit: min and max attack range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Query octree for points within AABB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Optimal range: cull points that are too close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Iterate over points until 1st point is found where:</a:t>
            </a:r>
          </a:p>
          <a:p>
            <a:pPr marL="742950" lvl="1" indent="-285750">
              <a:buClr>
                <a:srgbClr val="FF0000"/>
              </a:buClr>
            </a:pPr>
            <a:r>
              <a:rPr lang="en-US" sz="1600" dirty="0">
                <a:latin typeface="Futura PT Medium" panose="020B0602020204020303" pitchFamily="34" charset="0"/>
              </a:rPr>
              <a:t>No direct line of sight</a:t>
            </a:r>
          </a:p>
          <a:p>
            <a:pPr marL="742950" lvl="1" indent="-285750">
              <a:buClr>
                <a:srgbClr val="FF0000"/>
              </a:buClr>
            </a:pPr>
            <a:r>
              <a:rPr lang="en-US" sz="1600" dirty="0">
                <a:latin typeface="Futura PT Medium" panose="020B0602020204020303" pitchFamily="34" charset="0"/>
              </a:rPr>
              <a:t>Line of sight by leaning out of cover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77191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Standard Cover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4">
            <a:extLst>
              <a:ext uri="{FF2B5EF4-FFF2-40B4-BE49-F238E27FC236}">
                <a16:creationId xmlns:a16="http://schemas.microsoft.com/office/drawing/2014/main" id="{564053D5-CB5C-4089-A82E-2CEE7F50D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1384" y="2339162"/>
            <a:ext cx="4693476" cy="41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E6F52-6EA5-438D-839E-B95726249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681829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FINDING COVER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5449735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Get cover points within a set distance from the target unit: min and max attack range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Query octree for points within AABB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Optimal range: cull points that are too close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Iterate over points until 1st point is found where:</a:t>
            </a:r>
          </a:p>
          <a:p>
            <a:pPr marL="742950" lvl="1" indent="-285750">
              <a:buClr>
                <a:srgbClr val="FF0000"/>
              </a:buClr>
            </a:pPr>
            <a:r>
              <a:rPr lang="en-US" sz="1600" dirty="0">
                <a:latin typeface="Futura PT Medium" panose="020B0602020204020303" pitchFamily="34" charset="0"/>
              </a:rPr>
              <a:t>No direct line of sight</a:t>
            </a:r>
          </a:p>
          <a:p>
            <a:pPr marL="742950" lvl="1" indent="-285750">
              <a:buClr>
                <a:srgbClr val="FF0000"/>
              </a:buClr>
            </a:pPr>
            <a:r>
              <a:rPr lang="en-US" sz="1600" dirty="0">
                <a:latin typeface="Futura PT Medium" panose="020B0602020204020303" pitchFamily="34" charset="0"/>
              </a:rPr>
              <a:t>Line of sight by leaning out of cover</a:t>
            </a:r>
          </a:p>
          <a:p>
            <a:pPr marL="742950" lvl="1" indent="-285750">
              <a:buClr>
                <a:srgbClr val="FF0000"/>
              </a:buClr>
            </a:pPr>
            <a:r>
              <a:rPr lang="en-US" sz="1600" dirty="0">
                <a:latin typeface="Futura PT Medium" panose="020B0602020204020303" pitchFamily="34" charset="0"/>
              </a:rPr>
              <a:t>Cover reachable via </a:t>
            </a:r>
            <a:r>
              <a:rPr lang="en-US" sz="1600" dirty="0" err="1">
                <a:latin typeface="Futura PT Medium" panose="020B0602020204020303" pitchFamily="34" charset="0"/>
              </a:rPr>
              <a:t>navmesh</a:t>
            </a:r>
            <a:endParaRPr lang="en-US" sz="1600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77191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Standard Cover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4">
            <a:extLst>
              <a:ext uri="{FF2B5EF4-FFF2-40B4-BE49-F238E27FC236}">
                <a16:creationId xmlns:a16="http://schemas.microsoft.com/office/drawing/2014/main" id="{7ABD683B-ACF3-41F7-B017-C239C4230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1384" y="2339162"/>
            <a:ext cx="4693476" cy="41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89002-47C5-4D6B-9093-81F0CEC09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4169189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FINDING COVER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5449735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Get cover points within a set distance from the target unit: min and max attack range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Query octree for points within AABB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Optimal range: cull points that are too close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Iterate over points until 1st point is found where:</a:t>
            </a:r>
          </a:p>
          <a:p>
            <a:pPr marL="742950" lvl="1" indent="-285750">
              <a:buClr>
                <a:srgbClr val="FF0000"/>
              </a:buClr>
            </a:pPr>
            <a:r>
              <a:rPr lang="en-US" sz="1600" dirty="0">
                <a:latin typeface="Futura PT Medium" panose="020B0602020204020303" pitchFamily="34" charset="0"/>
              </a:rPr>
              <a:t>No direct line of sight</a:t>
            </a:r>
          </a:p>
          <a:p>
            <a:pPr marL="742950" lvl="1" indent="-285750">
              <a:buClr>
                <a:srgbClr val="FF0000"/>
              </a:buClr>
            </a:pPr>
            <a:r>
              <a:rPr lang="en-US" sz="1600" dirty="0">
                <a:latin typeface="Futura PT Medium" panose="020B0602020204020303" pitchFamily="34" charset="0"/>
              </a:rPr>
              <a:t>Line of sight by leaning out of cover</a:t>
            </a:r>
          </a:p>
          <a:p>
            <a:pPr marL="742950" lvl="1" indent="-285750">
              <a:buClr>
                <a:srgbClr val="FF0000"/>
              </a:buClr>
            </a:pPr>
            <a:r>
              <a:rPr lang="en-US" sz="1600" dirty="0">
                <a:latin typeface="Futura PT Medium" panose="020B0602020204020303" pitchFamily="34" charset="0"/>
              </a:rPr>
              <a:t>Cover reachable via </a:t>
            </a:r>
            <a:r>
              <a:rPr lang="en-US" sz="1600" dirty="0" err="1">
                <a:latin typeface="Futura PT Medium" panose="020B0602020204020303" pitchFamily="34" charset="0"/>
              </a:rPr>
              <a:t>navmesh</a:t>
            </a:r>
            <a:endParaRPr lang="en-US" sz="1600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Standing &amp; crouched stances: 4 </a:t>
            </a:r>
            <a:r>
              <a:rPr lang="en-US" sz="2000" dirty="0" err="1">
                <a:latin typeface="Futura PT Medium" panose="020B0602020204020303" pitchFamily="34" charset="0"/>
              </a:rPr>
              <a:t>raycasts</a:t>
            </a:r>
            <a:r>
              <a:rPr lang="en-US" sz="2000" dirty="0">
                <a:latin typeface="Futura PT Medium" panose="020B0602020204020303" pitchFamily="34" charset="0"/>
              </a:rPr>
              <a:t> per cover point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77191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Standard Cover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4">
            <a:extLst>
              <a:ext uri="{FF2B5EF4-FFF2-40B4-BE49-F238E27FC236}">
                <a16:creationId xmlns:a16="http://schemas.microsoft.com/office/drawing/2014/main" id="{72492D09-8430-4ABC-9E04-9F0308F67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157" y="2726101"/>
            <a:ext cx="4675929" cy="280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0598E43-9683-4B28-A4C7-A747EA3E5391}"/>
              </a:ext>
            </a:extLst>
          </p:cNvPr>
          <p:cNvSpPr/>
          <p:nvPr/>
        </p:nvSpPr>
        <p:spPr>
          <a:xfrm>
            <a:off x="6828970" y="5679137"/>
            <a:ext cx="5058230" cy="610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Light blue arrows: can’t hit enemy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Yellow arrow: can hit enemy by leaning around the corner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5F19-EB17-4F06-9ACC-7F387B30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298696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FINDING COVER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77191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Standard Cover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9D3BC373-C41E-4B8E-BC47-14CB2869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158" y="2726101"/>
            <a:ext cx="4675927" cy="280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A806F2D-EB1B-4C47-AFCA-C9A6A6FC48EE}"/>
              </a:ext>
            </a:extLst>
          </p:cNvPr>
          <p:cNvSpPr txBox="1">
            <a:spLocks/>
          </p:cNvSpPr>
          <p:nvPr/>
        </p:nvSpPr>
        <p:spPr>
          <a:xfrm>
            <a:off x="1311849" y="3182112"/>
            <a:ext cx="5449735" cy="3675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Get cover points within a set distance from the target unit: min and max attack range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Query octree for points within AABB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Optimal range: cull points that are too close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Iterate over points until 1st point is found where:</a:t>
            </a:r>
          </a:p>
          <a:p>
            <a:pPr marL="742950" lvl="1" indent="-285750">
              <a:buClr>
                <a:srgbClr val="FF0000"/>
              </a:buClr>
            </a:pPr>
            <a:r>
              <a:rPr lang="en-US" sz="1600" dirty="0">
                <a:latin typeface="Futura PT Medium" panose="020B0602020204020303" pitchFamily="34" charset="0"/>
              </a:rPr>
              <a:t>No direct line of sight</a:t>
            </a:r>
          </a:p>
          <a:p>
            <a:pPr marL="742950" lvl="1" indent="-285750">
              <a:buClr>
                <a:srgbClr val="FF0000"/>
              </a:buClr>
            </a:pPr>
            <a:r>
              <a:rPr lang="en-US" sz="1600" dirty="0">
                <a:latin typeface="Futura PT Medium" panose="020B0602020204020303" pitchFamily="34" charset="0"/>
              </a:rPr>
              <a:t>Line of sight by leaning out of cover</a:t>
            </a:r>
          </a:p>
          <a:p>
            <a:pPr marL="742950" lvl="1" indent="-285750">
              <a:buClr>
                <a:srgbClr val="FF0000"/>
              </a:buClr>
            </a:pPr>
            <a:r>
              <a:rPr lang="en-US" sz="1600" dirty="0">
                <a:latin typeface="Futura PT Medium" panose="020B0602020204020303" pitchFamily="34" charset="0"/>
              </a:rPr>
              <a:t>Cover reachable via </a:t>
            </a:r>
            <a:r>
              <a:rPr lang="en-US" sz="1600" dirty="0" err="1">
                <a:latin typeface="Futura PT Medium" panose="020B0602020204020303" pitchFamily="34" charset="0"/>
              </a:rPr>
              <a:t>navmesh</a:t>
            </a:r>
            <a:endParaRPr lang="en-US" sz="1600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Standing &amp; crouched stances: 4 </a:t>
            </a:r>
            <a:r>
              <a:rPr lang="en-US" sz="2000" dirty="0" err="1">
                <a:latin typeface="Futura PT Medium" panose="020B0602020204020303" pitchFamily="34" charset="0"/>
              </a:rPr>
              <a:t>raycasts</a:t>
            </a:r>
            <a:r>
              <a:rPr lang="en-US" sz="2000" dirty="0">
                <a:latin typeface="Futura PT Medium" panose="020B0602020204020303" pitchFamily="34" charset="0"/>
              </a:rPr>
              <a:t> per cover point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A77A30-63EA-4A7D-B1A7-DB367F328C88}"/>
              </a:ext>
            </a:extLst>
          </p:cNvPr>
          <p:cNvSpPr/>
          <p:nvPr/>
        </p:nvSpPr>
        <p:spPr>
          <a:xfrm>
            <a:off x="6828970" y="5679137"/>
            <a:ext cx="5058230" cy="610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Light blue arrows: can’t hit enemy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prstClr val="white"/>
                </a:solidFill>
                <a:latin typeface="Futura PT Medium" panose="020B0602020204020303" pitchFamily="34" charset="0"/>
              </a:rPr>
              <a:t>Yellow arrow: can hit enemy by leaning around the corner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61E78-4FFB-4989-8C63-DEE46C64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555738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FINDING COVER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1340432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Shields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Medium" panose="020B0602020204020303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9D3BC373-C41E-4B8E-BC47-14CB2869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0064" y="2612162"/>
            <a:ext cx="4656116" cy="364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A806F2D-EB1B-4C47-AFCA-C9A6A6FC48EE}"/>
              </a:ext>
            </a:extLst>
          </p:cNvPr>
          <p:cNvSpPr txBox="1">
            <a:spLocks/>
          </p:cNvSpPr>
          <p:nvPr/>
        </p:nvSpPr>
        <p:spPr>
          <a:xfrm>
            <a:off x="1311849" y="3182112"/>
            <a:ext cx="5449735" cy="3675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Only requirement: direct line of sight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Uses </a:t>
            </a:r>
            <a:r>
              <a:rPr lang="en-US" sz="1600" i="1" dirty="0" err="1">
                <a:latin typeface="Futura PT Medium" panose="020B0602020204020303" pitchFamily="34" charset="0"/>
              </a:rPr>
              <a:t>NonBlockShield</a:t>
            </a:r>
            <a:r>
              <a:rPr lang="en-US" sz="2000" dirty="0">
                <a:latin typeface="Futura PT Medium" panose="020B0602020204020303" pitchFamily="34" charset="0"/>
              </a:rPr>
              <a:t> collision preset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901CD-44F2-4249-A08C-8BBCD22BD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885595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FINDING COVER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Units should reserve cover points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561372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AI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A picture containing red, animal, invertebrate, arthropod&#10;&#10;Description generated with very high confidence">
            <a:extLst>
              <a:ext uri="{FF2B5EF4-FFF2-40B4-BE49-F238E27FC236}">
                <a16:creationId xmlns:a16="http://schemas.microsoft.com/office/drawing/2014/main" id="{B6724568-2081-4114-B179-BF613F0FC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791" y="4976010"/>
            <a:ext cx="2306810" cy="189065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6E118-0B6B-4C90-BC11-93AD4F077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606583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FINDING COVER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Units should reserve cover points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Use </a:t>
            </a:r>
            <a:r>
              <a:rPr lang="en-US" sz="1600" i="1" dirty="0" err="1">
                <a:latin typeface="Futura PT Medium" panose="020B0602020204020303" pitchFamily="34" charset="0"/>
              </a:rPr>
              <a:t>UBTService</a:t>
            </a:r>
            <a:r>
              <a:rPr lang="en-US" sz="2000" dirty="0">
                <a:latin typeface="Futura PT Medium" panose="020B0602020204020303" pitchFamily="34" charset="0"/>
              </a:rPr>
              <a:t> or </a:t>
            </a:r>
            <a:r>
              <a:rPr lang="en-US" sz="1600" i="1" dirty="0" err="1">
                <a:latin typeface="Futura PT Medium" panose="020B0602020204020303" pitchFamily="34" charset="0"/>
              </a:rPr>
              <a:t>UBTTask</a:t>
            </a:r>
            <a:endParaRPr lang="en-US" sz="1600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561372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AI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D9D862-B1EC-4D2C-8F7E-D999FF5C0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560" y="2374698"/>
            <a:ext cx="5508193" cy="4133709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</p:pic>
      <p:pic>
        <p:nvPicPr>
          <p:cNvPr id="11" name="Picture 10" descr="A picture containing red, animal, invertebrate, arthropod&#10;&#10;Description generated with very high confidence">
            <a:extLst>
              <a:ext uri="{FF2B5EF4-FFF2-40B4-BE49-F238E27FC236}">
                <a16:creationId xmlns:a16="http://schemas.microsoft.com/office/drawing/2014/main" id="{E54AF1AE-87C3-4871-B1DA-FA17300F4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791" y="4976010"/>
            <a:ext cx="2306810" cy="189065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5A3DE-8FDF-4F29-9475-4688B3C2A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108676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FINDING COVER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Units should reserve cover points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Use </a:t>
            </a:r>
            <a:r>
              <a:rPr lang="en-US" sz="1600" i="1" dirty="0" err="1">
                <a:latin typeface="Futura PT Medium" panose="020B0602020204020303" pitchFamily="34" charset="0"/>
              </a:rPr>
              <a:t>UBTService</a:t>
            </a:r>
            <a:r>
              <a:rPr lang="en-US" sz="2000" dirty="0">
                <a:latin typeface="Futura PT Medium" panose="020B0602020204020303" pitchFamily="34" charset="0"/>
              </a:rPr>
              <a:t> or </a:t>
            </a:r>
            <a:r>
              <a:rPr lang="en-US" sz="1600" i="1" dirty="0" err="1">
                <a:latin typeface="Futura PT Medium" panose="020B0602020204020303" pitchFamily="34" charset="0"/>
              </a:rPr>
              <a:t>UBTTask</a:t>
            </a:r>
            <a:endParaRPr lang="en-US" sz="1600" dirty="0">
              <a:latin typeface="Futura PT Medium" panose="020B0602020204020303" pitchFamily="34" charset="0"/>
            </a:endParaRP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Use </a:t>
            </a:r>
            <a:r>
              <a:rPr lang="en-US" sz="1600" i="1" dirty="0" err="1">
                <a:latin typeface="Futura PT Medium" panose="020B0602020204020303" pitchFamily="34" charset="0"/>
              </a:rPr>
              <a:t>AIControll</a:t>
            </a:r>
            <a:r>
              <a:rPr lang="en-US" sz="1600" dirty="0" err="1">
                <a:latin typeface="Futura PT Medium" panose="020B0602020204020303" pitchFamily="34" charset="0"/>
              </a:rPr>
              <a:t>er</a:t>
            </a:r>
            <a:r>
              <a:rPr lang="en-US" sz="1600" dirty="0">
                <a:latin typeface="Futura PT Medium" panose="020B0602020204020303" pitchFamily="34" charset="0"/>
              </a:rPr>
              <a:t>::</a:t>
            </a:r>
            <a:r>
              <a:rPr lang="en-US" sz="1600" dirty="0" err="1">
                <a:latin typeface="Futura PT Medium" panose="020B0602020204020303" pitchFamily="34" charset="0"/>
              </a:rPr>
              <a:t>MoveTo</a:t>
            </a:r>
            <a:endParaRPr lang="en-US" sz="1600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561372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AI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D9D862-B1EC-4D2C-8F7E-D999FF5C0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0" y="3306791"/>
            <a:ext cx="5508193" cy="2269522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11" name="Picture 10" descr="A picture containing red, animal, invertebrate, arthropod&#10;&#10;Description generated with very high confidence">
            <a:extLst>
              <a:ext uri="{FF2B5EF4-FFF2-40B4-BE49-F238E27FC236}">
                <a16:creationId xmlns:a16="http://schemas.microsoft.com/office/drawing/2014/main" id="{D046BAC6-579D-44E8-BA5C-CF4805C5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791" y="4976010"/>
            <a:ext cx="2306810" cy="189065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F9847-50D0-4474-8D6B-27F53CF6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633258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STATS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Time spent finding cover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Time spent generating cover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Number of active generation tasks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Total number of calls to </a:t>
            </a:r>
            <a:r>
              <a:rPr lang="en-US" sz="2000" dirty="0" err="1">
                <a:latin typeface="Futura PT Medium" panose="020B0602020204020303" pitchFamily="34" charset="0"/>
              </a:rPr>
              <a:t>FindCover</a:t>
            </a:r>
            <a:r>
              <a:rPr lang="en-US" sz="2000" dirty="0">
                <a:latin typeface="Futura PT Medium" panose="020B0602020204020303" pitchFamily="34" charset="0"/>
              </a:rPr>
              <a:t>()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Total time spent finding cover in the game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Total number of cover generation calls</a:t>
            </a:r>
            <a:br>
              <a:rPr lang="en-US" sz="2000" dirty="0">
                <a:latin typeface="Futura PT Medium" panose="020B0602020204020303" pitchFamily="34" charset="0"/>
              </a:rPr>
            </a:br>
            <a:r>
              <a:rPr lang="en-US" sz="2000" dirty="0">
                <a:latin typeface="Futura PT Medium" panose="020B0602020204020303" pitchFamily="34" charset="0"/>
              </a:rPr>
              <a:t>(edge-walking and 3d object scanning)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Total time spent generating cover</a:t>
            </a:r>
            <a:br>
              <a:rPr lang="en-US" sz="2000" dirty="0">
                <a:latin typeface="Futura PT Medium" panose="020B0602020204020303" pitchFamily="34" charset="0"/>
              </a:rPr>
            </a:br>
            <a:r>
              <a:rPr lang="en-US" sz="2000" dirty="0">
                <a:latin typeface="Futura PT Medium" panose="020B0602020204020303" pitchFamily="34" charset="0"/>
              </a:rPr>
              <a:t>(includes both methods)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409442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Types of Stats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5DD8F7-C173-4A44-86C2-359F29A53B0F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D9D862-B1EC-4D2C-8F7E-D999FF5C0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29" y="3829531"/>
            <a:ext cx="5233324" cy="1162960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01957-832D-4594-A2A7-F69FC4A7D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2093954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utura PT Bold" panose="020B0902020204020203" pitchFamily="34" charset="0"/>
              </a:rPr>
              <a:t>OBJECT-BASED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4936067" cy="2915599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3D scanning/slicing of the model’s AABB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Uniform cover point distribution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Supports force fields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Reduced chance of errors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Slower (lots of grid points)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No landscapes</a:t>
            </a:r>
          </a:p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Attached to actors via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20B462-DD98-423E-BA15-79509C4E32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79" y="2939143"/>
            <a:ext cx="3194868" cy="31948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4941" y="2423160"/>
            <a:ext cx="2558136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Characteristics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18260-2B82-4911-87F0-8F74DC2360D0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1A46-603D-4A43-8B05-F3DF3E220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171049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PROFILING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5611465" cy="3675888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dirty="0">
                <a:latin typeface="Futura PT Medium" panose="020B0602020204020303" pitchFamily="34" charset="0"/>
              </a:rPr>
              <a:t>Launch game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i="1" dirty="0">
                <a:latin typeface="Futura PT Medium" panose="020B0602020204020303" pitchFamily="34" charset="0"/>
              </a:rPr>
              <a:t>stat </a:t>
            </a:r>
            <a:r>
              <a:rPr lang="en-US" sz="2000" i="1" dirty="0" err="1">
                <a:latin typeface="Futura PT Medium" panose="020B0602020204020303" pitchFamily="34" charset="0"/>
              </a:rPr>
              <a:t>startfile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000" i="1" dirty="0">
                <a:latin typeface="Futura PT Medium" panose="020B0602020204020303" pitchFamily="34" charset="0"/>
              </a:rPr>
              <a:t>stat </a:t>
            </a:r>
            <a:r>
              <a:rPr lang="en-US" sz="2000" i="1" dirty="0" err="1">
                <a:latin typeface="Futura PT Medium" panose="020B0602020204020303" pitchFamily="34" charset="0"/>
              </a:rPr>
              <a:t>stopfile</a:t>
            </a:r>
            <a:endParaRPr lang="en-US" sz="2000" i="1" dirty="0">
              <a:latin typeface="Futura PT Medium" panose="020B0602020204020303" pitchFamily="34" charset="0"/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600" i="1" dirty="0">
                <a:latin typeface="Futura PT Medium" panose="020B0602020204020303" pitchFamily="34" charset="0"/>
              </a:rPr>
              <a:t>Windows =&gt; Developer Tools =&gt; Session Frontend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9D862-B1EC-4D2C-8F7E-D999FF5C0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11" y="1308746"/>
            <a:ext cx="2124960" cy="5109738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D020D5-469C-46F0-B237-00F1BDFB996B}"/>
              </a:ext>
            </a:extLst>
          </p:cNvPr>
          <p:cNvSpPr/>
          <p:nvPr/>
        </p:nvSpPr>
        <p:spPr>
          <a:xfrm>
            <a:off x="1306801" y="2573042"/>
            <a:ext cx="3803734" cy="372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</a:pPr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It’s easy to profile with </a:t>
            </a:r>
            <a:r>
              <a:rPr lang="en-US" sz="2000">
                <a:solidFill>
                  <a:prstClr val="white"/>
                </a:solidFill>
                <a:latin typeface="Futura PT Medium" panose="020B0602020204020303" pitchFamily="34" charset="0"/>
              </a:rPr>
              <a:t>custom stats!</a:t>
            </a:r>
            <a:endParaRPr lang="en-US" sz="2000" dirty="0">
              <a:solidFill>
                <a:prstClr val="white"/>
              </a:solidFill>
              <a:latin typeface="Futura PT Medium" panose="020B06020202040203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72DA0-676A-4D4C-B98C-ABF24E2AF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490816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PROFILING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Bold" panose="020B0902020204020203" pitchFamily="34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ACF97-5981-402D-8E8B-79D4CC5AE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0" y="3128625"/>
            <a:ext cx="4740217" cy="2417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188B4-0BD1-4522-89DF-CE101BC20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429" y="0"/>
            <a:ext cx="7090571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37BBD-1132-45E3-B13E-43DF1AF9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742706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DEMO PROJECT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5611465" cy="367588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1600" dirty="0">
                <a:solidFill>
                  <a:srgbClr val="FF0000"/>
                </a:solidFill>
                <a:latin typeface="Futura PT Medium" panose="020B06020202040203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http://github.com/GlassBeaver/CoverSystem</a:t>
            </a:r>
            <a:endParaRPr lang="en-US" sz="1600" dirty="0">
              <a:solidFill>
                <a:srgbClr val="FF0000"/>
              </a:solidFill>
              <a:latin typeface="Futura PT Medium" panose="020B0602020204020303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Fully functional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MIT license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Upgraded to run on UE 4.22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PRs welcome!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9D862-B1EC-4D2C-8F7E-D999FF5C0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172" y="2595392"/>
            <a:ext cx="5173334" cy="2776626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838371-BFFF-45CD-AF15-382F5E93DA6D}"/>
              </a:ext>
            </a:extLst>
          </p:cNvPr>
          <p:cNvSpPr/>
          <p:nvPr/>
        </p:nvSpPr>
        <p:spPr>
          <a:xfrm>
            <a:off x="1334941" y="2423160"/>
            <a:ext cx="2291140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Source Code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E8AAF6-A7B5-4C0B-B67B-68F106343841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DFA66-8DCC-40F4-9718-682C8F725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790658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FUTURE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49" y="3182112"/>
            <a:ext cx="5611465" cy="367588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Cover indicators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Generate cover at design-time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Save cover points in level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Designer editing (add, move, remove, exclude)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EQS integration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838371-BFFF-45CD-AF15-382F5E93DA6D}"/>
              </a:ext>
            </a:extLst>
          </p:cNvPr>
          <p:cNvSpPr/>
          <p:nvPr/>
        </p:nvSpPr>
        <p:spPr>
          <a:xfrm>
            <a:off x="1334941" y="2423160"/>
            <a:ext cx="1072730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Ideas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E8AAF6-A7B5-4C0B-B67B-68F106343841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6CBE5AF-A034-490C-8D69-F5A469B2B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48" y="2487540"/>
            <a:ext cx="5226253" cy="352197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9EA92-AA37-43D9-98DC-8FDF8D4F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229367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LOOKING FOR COLLABORATORS!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7699" y="3182112"/>
            <a:ext cx="5611465" cy="367588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VFX Artists (UE4)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Technical Artists (UE4)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Hard-Surface Modelers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838371-BFFF-45CD-AF15-382F5E93DA6D}"/>
              </a:ext>
            </a:extLst>
          </p:cNvPr>
          <p:cNvSpPr/>
          <p:nvPr/>
        </p:nvSpPr>
        <p:spPr>
          <a:xfrm>
            <a:off x="7110791" y="2423160"/>
            <a:ext cx="105830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Futura PT Medium" panose="020B0602020204020303" pitchFamily="34" charset="0"/>
              </a:rPr>
              <a:t>Roles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Medium" panose="020B0602020204020303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E8AAF6-A7B5-4C0B-B67B-68F106343841}"/>
              </a:ext>
            </a:extLst>
          </p:cNvPr>
          <p:cNvCxnSpPr>
            <a:cxnSpLocks/>
          </p:cNvCxnSpPr>
          <p:nvPr/>
        </p:nvCxnSpPr>
        <p:spPr>
          <a:xfrm>
            <a:off x="7166058" y="2945779"/>
            <a:ext cx="45856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6D92037-6FC1-4583-AAB5-095CC8FD3106}"/>
              </a:ext>
            </a:extLst>
          </p:cNvPr>
          <p:cNvSpPr/>
          <p:nvPr/>
        </p:nvSpPr>
        <p:spPr>
          <a:xfrm>
            <a:off x="8128759" y="5133063"/>
            <a:ext cx="2660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Futura PT Medium" panose="020B0602020204020303" pitchFamily="34" charset="0"/>
              </a:rPr>
              <a:t>david@glassbeaver.com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F927F7-A335-45B7-B4C8-D9162FF51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8645"/>
            <a:ext cx="6654744" cy="5049353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549A5A0-DFAA-4100-ADD8-AC9F71768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3094920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89233581-7E86-4DDE-873C-F0CD571C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7A7072E-7112-448C-ACD6-108143BB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465DF4-BD1D-4E1F-A8F2-55C68A28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543"/>
            <a:ext cx="12192000" cy="177800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2217C71-5E27-4E7B-860E-6A9CC00C41EA}"/>
              </a:ext>
            </a:extLst>
          </p:cNvPr>
          <p:cNvSpPr txBox="1">
            <a:spLocks/>
          </p:cNvSpPr>
          <p:nvPr/>
        </p:nvSpPr>
        <p:spPr>
          <a:xfrm>
            <a:off x="1203324" y="760559"/>
            <a:ext cx="10150475" cy="12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Bold" panose="020B0902020204020203" pitchFamily="34" charset="0"/>
                <a:ea typeface="+mj-ea"/>
                <a:cs typeface="+mj-cs"/>
              </a:rPr>
              <a:t>OBJECT-BASED GENERATION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09E7E6-4067-4481-A278-61278F66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50" y="3182112"/>
            <a:ext cx="4222052" cy="2915599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FF0000"/>
              </a:buClr>
            </a:pPr>
            <a:r>
              <a:rPr lang="en-US" sz="2000" dirty="0">
                <a:latin typeface="Futura PT Medium" panose="020B0602020204020303" pitchFamily="34" charset="0"/>
              </a:rPr>
              <a:t>Multistory </a:t>
            </a:r>
            <a:r>
              <a:rPr lang="en-US" sz="2000" dirty="0" err="1">
                <a:latin typeface="Futura PT Medium" panose="020B0602020204020303" pitchFamily="34" charset="0"/>
              </a:rPr>
              <a:t>navmeshes</a:t>
            </a:r>
            <a:endParaRPr lang="en-US" sz="2000" dirty="0">
              <a:latin typeface="Futura PT Medium" panose="020B06020202040203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78647-CA65-484F-BAF6-35B7C55814F2}"/>
              </a:ext>
            </a:extLst>
          </p:cNvPr>
          <p:cNvSpPr/>
          <p:nvPr/>
        </p:nvSpPr>
        <p:spPr>
          <a:xfrm>
            <a:off x="1335024" y="2423160"/>
            <a:ext cx="1997663" cy="539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PT Medium" panose="020B0602020204020303" pitchFamily="34" charset="0"/>
                <a:ea typeface="+mn-ea"/>
                <a:cs typeface="+mn-cs"/>
              </a:rPr>
              <a:t>Challenges</a:t>
            </a:r>
          </a:p>
        </p:txBody>
      </p:sp>
      <p:pic>
        <p:nvPicPr>
          <p:cNvPr id="1026" name="Picture 2" descr="https://cdn-images-1.medium.com/max/1000/1*JDTJMznOGEzGFbUye6_Lzw.jpeg">
            <a:extLst>
              <a:ext uri="{FF2B5EF4-FFF2-40B4-BE49-F238E27FC236}">
                <a16:creationId xmlns:a16="http://schemas.microsoft.com/office/drawing/2014/main" id="{78F026C9-2681-42C5-A10A-66C38D63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18" y="3022563"/>
            <a:ext cx="4140406" cy="262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A0564A-CC44-42F9-8A9A-223222706DF5}"/>
              </a:ext>
            </a:extLst>
          </p:cNvPr>
          <p:cNvCxnSpPr>
            <a:cxnSpLocks/>
          </p:cNvCxnSpPr>
          <p:nvPr/>
        </p:nvCxnSpPr>
        <p:spPr>
          <a:xfrm>
            <a:off x="1390208" y="2945779"/>
            <a:ext cx="24476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6CD0A-D87E-4FCC-B24F-2F54F0DE3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ECGC 2019 - David Nadaski | Glass Beaver Studios</a:t>
            </a:r>
          </a:p>
        </p:txBody>
      </p:sp>
    </p:spTree>
    <p:extLst>
      <p:ext uri="{BB962C8B-B14F-4D97-AF65-F5344CB8AC3E}">
        <p14:creationId xmlns:p14="http://schemas.microsoft.com/office/powerpoint/2010/main" val="1454875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</TotalTime>
  <Words>3098</Words>
  <Application>Microsoft Office PowerPoint</Application>
  <PresentationFormat>Widescreen</PresentationFormat>
  <Paragraphs>576</Paragraphs>
  <Slides>84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96" baseType="lpstr">
      <vt:lpstr>Trebuchet MS</vt:lpstr>
      <vt:lpstr>Calibri</vt:lpstr>
      <vt:lpstr>Futura PT Heavy</vt:lpstr>
      <vt:lpstr>Futura PT Cond Extra Bold</vt:lpstr>
      <vt:lpstr>Arial</vt:lpstr>
      <vt:lpstr>Futura PT Medium</vt:lpstr>
      <vt:lpstr>Calibri Light</vt:lpstr>
      <vt:lpstr>Futura PT Bold</vt:lpstr>
      <vt:lpstr>Futura PT Cond Medium</vt:lpstr>
      <vt:lpstr>Wingdings 3</vt:lpstr>
      <vt:lpstr>Office Theme</vt:lpstr>
      <vt:lpstr>Facet</vt:lpstr>
      <vt:lpstr>TAKE COVER!</vt:lpstr>
      <vt:lpstr>Why?</vt:lpstr>
      <vt:lpstr>PowerPoint Presentation</vt:lpstr>
      <vt:lpstr>HŌRU</vt:lpstr>
      <vt:lpstr>PowerPoint Presentation</vt:lpstr>
      <vt:lpstr>DATA   DATA  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PERSISTENCE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COVER!</dc:title>
  <dc:creator>David Nadaski</dc:creator>
  <cp:lastModifiedBy>David Nadaski</cp:lastModifiedBy>
  <cp:revision>223</cp:revision>
  <dcterms:created xsi:type="dcterms:W3CDTF">2019-04-11T18:39:58Z</dcterms:created>
  <dcterms:modified xsi:type="dcterms:W3CDTF">2019-04-19T17:01:39Z</dcterms:modified>
</cp:coreProperties>
</file>